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3" r:id="rId4"/>
    <p:sldMasterId id="2147483712" r:id="rId5"/>
    <p:sldMasterId id="2147483693" r:id="rId6"/>
    <p:sldMasterId id="2147483842" r:id="rId7"/>
  </p:sldMasterIdLst>
  <p:notesMasterIdLst>
    <p:notesMasterId r:id="rId47"/>
  </p:notesMasterIdLst>
  <p:handoutMasterIdLst>
    <p:handoutMasterId r:id="rId48"/>
  </p:handoutMasterIdLst>
  <p:sldIdLst>
    <p:sldId id="271" r:id="rId8"/>
    <p:sldId id="275" r:id="rId9"/>
    <p:sldId id="289" r:id="rId10"/>
    <p:sldId id="269" r:id="rId11"/>
    <p:sldId id="290" r:id="rId12"/>
    <p:sldId id="291" r:id="rId13"/>
    <p:sldId id="1293234447" r:id="rId14"/>
    <p:sldId id="1293234483" r:id="rId15"/>
    <p:sldId id="1293234445" r:id="rId16"/>
    <p:sldId id="1293234467" r:id="rId17"/>
    <p:sldId id="261" r:id="rId18"/>
    <p:sldId id="1293234485" r:id="rId19"/>
    <p:sldId id="1293234484" r:id="rId20"/>
    <p:sldId id="282" r:id="rId21"/>
    <p:sldId id="1293234468" r:id="rId22"/>
    <p:sldId id="293" r:id="rId23"/>
    <p:sldId id="287" r:id="rId24"/>
    <p:sldId id="1293234469" r:id="rId25"/>
    <p:sldId id="1293234458" r:id="rId26"/>
    <p:sldId id="1293234448" r:id="rId27"/>
    <p:sldId id="1293234461" r:id="rId28"/>
    <p:sldId id="1293234471" r:id="rId29"/>
    <p:sldId id="1293234472" r:id="rId30"/>
    <p:sldId id="1293234473" r:id="rId31"/>
    <p:sldId id="1293234474" r:id="rId32"/>
    <p:sldId id="1293234475" r:id="rId33"/>
    <p:sldId id="1293234476" r:id="rId34"/>
    <p:sldId id="1293234477" r:id="rId35"/>
    <p:sldId id="1293234478" r:id="rId36"/>
    <p:sldId id="1293234479" r:id="rId37"/>
    <p:sldId id="1293234480" r:id="rId38"/>
    <p:sldId id="1293234481" r:id="rId39"/>
    <p:sldId id="1293234436" r:id="rId40"/>
    <p:sldId id="1293234437" r:id="rId41"/>
    <p:sldId id="296" r:id="rId42"/>
    <p:sldId id="297" r:id="rId43"/>
    <p:sldId id="300" r:id="rId44"/>
    <p:sldId id="1293234421" r:id="rId45"/>
    <p:sldId id="1293234423" r:id="rId4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ductions" id="{10B44225-3281-4B40-B605-B00929336532}">
          <p14:sldIdLst>
            <p14:sldId id="271"/>
            <p14:sldId id="275"/>
            <p14:sldId id="289"/>
            <p14:sldId id="269"/>
            <p14:sldId id="290"/>
          </p14:sldIdLst>
        </p14:section>
        <p14:section name="About Adaptability" id="{B2F40D4F-90BC-4EC1-815B-D955DD2B874E}">
          <p14:sldIdLst>
            <p14:sldId id="291"/>
            <p14:sldId id="1293234447"/>
            <p14:sldId id="1293234483"/>
            <p14:sldId id="1293234445"/>
            <p14:sldId id="1293234467"/>
            <p14:sldId id="261"/>
            <p14:sldId id="1293234485"/>
            <p14:sldId id="1293234484"/>
          </p14:sldIdLst>
        </p14:section>
        <p14:section name="Benefits of Adaptability" id="{AF1AAF76-3468-4CB7-A3C3-6FB827A62F59}">
          <p14:sldIdLst>
            <p14:sldId id="282"/>
            <p14:sldId id="1293234468"/>
          </p14:sldIdLst>
        </p14:section>
        <p14:section name="Supporting Adaptability" id="{F7A7AAD9-6B37-4E1F-859F-424285FADFCA}">
          <p14:sldIdLst>
            <p14:sldId id="293"/>
            <p14:sldId id="287"/>
            <p14:sldId id="1293234469"/>
          </p14:sldIdLst>
        </p14:section>
        <p14:section name="Developing Adaptability in Individuals" id="{4F5375E9-8D7A-495C-972F-A16F49739A65}">
          <p14:sldIdLst>
            <p14:sldId id="1293234458"/>
            <p14:sldId id="1293234448"/>
            <p14:sldId id="1293234461"/>
            <p14:sldId id="1293234471"/>
            <p14:sldId id="1293234472"/>
            <p14:sldId id="1293234473"/>
            <p14:sldId id="1293234474"/>
            <p14:sldId id="1293234475"/>
            <p14:sldId id="1293234476"/>
            <p14:sldId id="1293234477"/>
            <p14:sldId id="1293234478"/>
            <p14:sldId id="1293234479"/>
            <p14:sldId id="1293234480"/>
            <p14:sldId id="1293234481"/>
          </p14:sldIdLst>
        </p14:section>
        <p14:section name="Resources" id="{15D4A3B3-CEC7-4824-9F32-78C100A1523C}">
          <p14:sldIdLst>
            <p14:sldId id="1293234436"/>
            <p14:sldId id="1293234437"/>
          </p14:sldIdLst>
        </p14:section>
        <p14:section name="Badges" id="{764FB30A-DB34-413D-A937-BEA23CBBDA83}">
          <p14:sldIdLst>
            <p14:sldId id="296"/>
            <p14:sldId id="297"/>
            <p14:sldId id="300"/>
          </p14:sldIdLst>
        </p14:section>
        <p14:section name="Closing" id="{3D761E43-B5A3-49E5-BAA3-0090A8BFC354}">
          <p14:sldIdLst>
            <p14:sldId id="1293234421"/>
            <p14:sldId id="12932344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8B0"/>
    <a:srgbClr val="00B8D4"/>
    <a:srgbClr val="00C4DA"/>
    <a:srgbClr val="138B41"/>
    <a:srgbClr val="89254F"/>
    <a:srgbClr val="8B254F"/>
    <a:srgbClr val="EB8B2D"/>
    <a:srgbClr val="AB202C"/>
    <a:srgbClr val="AC242F"/>
    <a:srgbClr val="802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310" autoAdjust="0"/>
  </p:normalViewPr>
  <p:slideViewPr>
    <p:cSldViewPr snapToGrid="0">
      <p:cViewPr varScale="1">
        <p:scale>
          <a:sx n="76" d="100"/>
          <a:sy n="76" d="100"/>
        </p:scale>
        <p:origin x="3096" y="96"/>
      </p:cViewPr>
      <p:guideLst/>
    </p:cSldViewPr>
  </p:slideViewPr>
  <p:outlineViewPr>
    <p:cViewPr>
      <p:scale>
        <a:sx n="33" d="100"/>
        <a:sy n="33" d="100"/>
      </p:scale>
      <p:origin x="0" y="-70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154"/>
    </p:cViewPr>
  </p:sorterViewPr>
  <p:notesViewPr>
    <p:cSldViewPr snapToGrid="0">
      <p:cViewPr>
        <p:scale>
          <a:sx n="110" d="100"/>
          <a:sy n="110" d="100"/>
        </p:scale>
        <p:origin x="2322" y="-15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04A7F8-00C1-D252-04C9-B57E3E3A2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639D-F995-B9CB-058A-66740AEF99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9E3F1-17BA-4BFF-993E-FC24D9D9280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6DB30-8932-100B-B18A-A4C8C41A2E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1862-964E-BEB2-19FF-A741735B3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0B9F-E819-4B02-8FD8-8752A244B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511175"/>
            <a:ext cx="1841500" cy="245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15148" y="8647463"/>
            <a:ext cx="757052" cy="229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Helvetica" panose="020B0604020202020204" pitchFamily="34" charset="0"/>
              </a:defRPr>
            </a:lvl1pPr>
          </a:lstStyle>
          <a:p>
            <a:fld id="{268B9E03-B95F-F942-AFF0-5C85FCB29B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06DF986-C698-6A9F-21F2-D3C1C0553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389" y="3178629"/>
            <a:ext cx="5886994" cy="5297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31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spcAft>
        <a:spcPts val="300"/>
      </a:spcAft>
      <a:tabLst>
        <a:tab pos="5295900" algn="r"/>
      </a:tabLst>
      <a:defRPr sz="11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0" indent="0" algn="l" defTabSz="914400" rtl="0" eaLnBrk="1" latinLnBrk="0" hangingPunct="1">
      <a:spcBef>
        <a:spcPts val="600"/>
      </a:spcBef>
      <a:spcAft>
        <a:spcPts val="300"/>
      </a:spcAft>
      <a:buFont typeface="Arial" panose="020B0604020202020204" pitchFamily="34" charset="0"/>
      <a:buNone/>
      <a:tabLst>
        <a:tab pos="5295900" algn="r"/>
      </a:tabLst>
      <a:defRPr sz="1000" i="0" kern="1200" cap="all" baseline="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171450" indent="-171450" algn="l" defTabSz="914400" rtl="0" eaLnBrk="1" latinLnBrk="0" hangingPunct="1">
      <a:spcBef>
        <a:spcPts val="0"/>
      </a:spcBef>
      <a:spcAft>
        <a:spcPts val="300"/>
      </a:spcAft>
      <a:buFont typeface="Wingdings" panose="05000000000000000000" pitchFamily="2" charset="2"/>
      <a:buChar char="§"/>
      <a:defRPr sz="11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355600" indent="-171450" algn="l" defTabSz="914400" rtl="0" eaLnBrk="1" latinLnBrk="0" hangingPunct="1">
      <a:spcBef>
        <a:spcPts val="0"/>
      </a:spcBef>
      <a:spcAft>
        <a:spcPts val="30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0" indent="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tabLst/>
      <a:defRPr sz="10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D672791-7A84-3CBF-937E-791068E1B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283124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1BC5-6673-08E9-7742-9BFE7D80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B092A-D307-C7D3-FE2B-6EC8921EC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C9B1-EF5E-5E55-6603-84AB4348E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AF7C0B4-A192-2E45-4F84-890564750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420101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AE02DE7-CF84-A796-ED53-6685B6B14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37799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F4153-070D-DBCA-274B-B6CD688E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18F71-6F28-7034-B3AE-D2E90E23C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9B933-2739-F80E-11CE-BAFF7C5D8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FACILITATOR 1</a:t>
            </a:r>
          </a:p>
          <a:p>
            <a:r>
              <a:rPr lang="en-GB" dirty="0"/>
              <a:t>C&amp;I requirements in the research	 3 min</a:t>
            </a:r>
          </a:p>
          <a:p>
            <a:pPr lvl="1"/>
            <a:r>
              <a:rPr lang="en-GB" dirty="0"/>
              <a:t>Points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/>
              <a:t>A little more on the difference between divergent and convergent thinking and implementation…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/>
              <a:t>[click] to reveal divergent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/>
              <a:t>[click] to reveal convergent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/>
              <a:t>[click] to reveal implementation</a:t>
            </a:r>
          </a:p>
          <a:p>
            <a:pPr lvl="0"/>
            <a:r>
              <a:rPr lang="en-GB" dirty="0"/>
              <a:t>Transition</a:t>
            </a:r>
          </a:p>
          <a:p>
            <a:pPr lvl="2"/>
            <a:r>
              <a:rPr lang="en-GB" dirty="0"/>
              <a:t>So we’ve heard a lot of definitions, but what does that mean in real life?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588A1-3E7C-D778-C0EE-E9065233F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9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86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11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9744-27CA-59DF-3F76-515CE87EB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FFACA-59B6-EB04-0982-E1B588CE5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0204C-843E-4B52-7B02-14BBA91B0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0CF49-ED39-F82E-3085-AA9DED512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5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9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16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16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FAF8-B64C-B167-8E3A-8DA52C20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E33A7-0BB2-90B0-CB56-F777D8B4F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C64B7-0A44-75B6-FB7A-BA79F0425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490BF-06F4-1832-0C14-25C2F0BC2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9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4A63-1045-A28A-F2B1-FA0EA93C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959BD-1CEC-F056-0A02-3EFA3ACC0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CFC8E-A8B4-D424-A958-EEDC5F881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23BE481-CE15-172A-2DF5-1EE27B92B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777660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BC1CC-2EC4-505D-C31A-7E586107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EF60D-ECC4-4822-5FAA-3A9B9697E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D2E986-50E0-E68E-5199-44FE39DAC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43CCF-680D-92BC-FF8F-8D7690890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7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A53BC-E820-B4D1-E27D-4272603E5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21059-E9ED-5216-A51F-6967796DF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5EE4B-686D-1F78-ED35-E2462622F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40830A2-E960-1486-90B5-1AD950DB0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2834705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31EB8-B8C0-869E-FA78-B4462B1DF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B7C17-1438-DCC0-2099-DBB16DA38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27F52-8B1F-C6C4-207F-4225F6D14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3D08587-CB1C-6D94-F4E3-2C253B0F0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14044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2BD65-7800-44CD-A92D-275C955F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1D0296-8D57-BEB2-B572-5DC5471E6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F5DEA-4FCA-9BB0-2B30-74F64DCED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BB159D8-E198-6B26-8BA3-6E253DC06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4167393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F7EC6-BCE9-6170-206C-13D1547DF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EFE9E-705C-E6E3-409F-FE4D71132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442E3-5614-AA43-BAAF-6EB473D20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2D8D42D-2D6B-8FD6-8EE4-D29CCC67A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745873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41954-A3D8-9E21-8EE3-A81D852A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7C4B8-E828-3559-8D2A-97FF2591C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0271F-7C64-0B72-B450-199E53958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A18EE77-67FD-40F2-44D3-7040FE321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599149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F189-08F0-7EA8-E678-F508CD6BB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C8AEE-16D6-1063-62C3-261A5DD2E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102A-2684-996B-FB4C-B0637B66F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7FA0FD0-A934-9F55-ABAF-051CBDE51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050436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00D2C-F8AC-6EB8-2F48-F922B6297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0C8C8-2E37-2207-50F9-5420DFA14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202C-4324-EFBB-DD06-C975A29BC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F7BC6BE-BB0F-747C-6CAF-554B2902B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542769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CB7B-F74E-7E67-6AA8-7F57319B5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F5CB5-0CF5-CB1E-2438-A56DFFF27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4422B-E622-089A-81B6-3D7F5AFF7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5395F61-44DB-4246-C31A-071F8BC0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617626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5A42-6A64-9A63-45A3-83A6B5F5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DF9F6-A3A3-5B9F-77B1-BDE2BB60D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C9617-02FD-1A77-0E63-BE9023626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311825-88FB-EB44-B1A0-2A40A054A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7635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C085-699B-529C-C744-F2F2CBD35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3FEBF-ABA7-6B87-8C60-C58FE76F4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6EF9C-5EC5-C7E2-2FBF-9C75AE8F0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B027C92-BBF7-1525-8DAC-F6ACB8B1D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959413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A11F-0809-5657-48F9-505E5618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AEEA3-DC85-E2BB-8683-19C911A2A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2C1DA-A4F3-CF6F-FD80-E5141C932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91093CE-299D-E8C3-F975-0055BA18C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233466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5C6C-0827-2AD9-C982-F709C75C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782FA-64BF-F202-313C-2F015EE5F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B2DD6-77A2-02CC-646E-B959F3361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4067753-0D09-FB6C-B54E-1CB9BEA6E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087416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E0F2E-11F9-9603-0B08-82ABAFAC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02037-E5A1-6722-6CF9-926357045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7D8A2-2E84-1AFB-CC72-3980FD1D1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F82A529-463A-F7CE-650E-CF3CA0FAF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775865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3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904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9DCD4D8-E5B6-D801-1064-74753FDD7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003714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66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58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9B9C-FD61-4224-A446-8DCA92BD4CE9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CB9C081-8D9F-BE68-5687-A06507650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5B1A007-C65A-99D4-C5C2-5A02D47FA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2753364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DCCE88B8-F0AE-7C61-D1BA-81BF156A8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84572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2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8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F6031-DD4C-E337-4BE1-49275A6F0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07EF2-D253-F38B-EE70-75CF8FC34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FD06AD-2F16-B2D2-A3CC-84E42F35F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F2557-FFB3-C194-B29D-4733172A9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3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829-3C16-4E95-946E-B773738F8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31755-C554-BCE3-8504-04A0EAC4F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19917-C6A8-993F-BF83-C2121DAA5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FACILITATOR 1</a:t>
            </a:r>
          </a:p>
          <a:p>
            <a:r>
              <a:rPr lang="en-GB" dirty="0"/>
              <a:t>creativity &amp; innovation in the research	1 min</a:t>
            </a:r>
          </a:p>
          <a:p>
            <a:pPr lvl="1"/>
            <a:r>
              <a:rPr lang="en-GB" dirty="0"/>
              <a:t>Do</a:t>
            </a:r>
          </a:p>
          <a:p>
            <a:pPr lvl="2"/>
            <a:r>
              <a:rPr lang="en-GB" dirty="0"/>
              <a:t>[click] to reveal each definition in turn</a:t>
            </a:r>
          </a:p>
          <a:p>
            <a:pPr lvl="2"/>
            <a:r>
              <a:rPr lang="en-GB" dirty="0"/>
              <a:t>Walk through the points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/>
              <a:t>Creativity may also include other requirements such as being appropriate to the context, or being valued and accepted by a community (Watson, 2007). </a:t>
            </a:r>
          </a:p>
          <a:p>
            <a:pPr lvl="2"/>
            <a:r>
              <a:rPr lang="en-GB" dirty="0"/>
              <a:t>Transition to ESDC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3A88D-AB65-A78D-9A8D-A4C5FF6A5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3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5A64-4AD3-C9EC-1AA9-AD4722F7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56D6A-4644-2494-9DFB-8E88145B9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9F7E-44E7-507F-A7B3-2E648EC72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A947C8D-98E1-FCAC-6C75-0817CA05B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81359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51" y="486837"/>
            <a:ext cx="6155677" cy="862572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0" y="1657166"/>
            <a:ext cx="6155678" cy="6578785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658A6-1C9E-4CC3-5E6B-9B861C02A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44A7-82FF-0A20-BE39-987E23AE1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561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1742151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 descr="Signature with solid fill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flipH="1">
            <a:off x="0" y="-58721"/>
            <a:ext cx="914400" cy="9144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251FEF6-2619-5F50-846E-FF7EA8D5E8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4566" y="3292489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877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1742151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0" y="-58721"/>
            <a:ext cx="914400" cy="9144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251FEF6-2619-5F50-846E-FF7EA8D5E8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4566" y="3292489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3148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1164421"/>
          </a:xfrm>
        </p:spPr>
        <p:txBody>
          <a:bodyPr wrap="square" anchor="t" anchorCtr="0">
            <a:spAutoFit/>
          </a:bodyPr>
          <a:lstStyle>
            <a:lvl1pPr>
              <a:spcBef>
                <a:spcPts val="600"/>
              </a:spcBef>
              <a:defRPr sz="1200" b="1"/>
            </a:lvl1pPr>
            <a:lvl2pPr marL="0" indent="0">
              <a:spcBef>
                <a:spcPts val="600"/>
              </a:spcBef>
              <a:buNone/>
              <a:defRPr lang="en-US" sz="1200" kern="1200" dirty="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227702" indent="-177697">
              <a:defRPr lang="en-US" sz="1100" kern="1200" dirty="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402719" indent="-153587">
              <a:defRPr sz="1000"/>
            </a:lvl4pPr>
            <a:lvl5pPr marL="0" indent="0">
              <a:buNone/>
              <a:defRPr sz="1200"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27702" lvl="1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</a:pPr>
            <a:r>
              <a:rPr lang="en-US" dirty="0"/>
              <a:t>Third level</a:t>
            </a:r>
          </a:p>
          <a:p>
            <a:pPr marL="402719" lvl="2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0" y="-587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580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1742151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42018"/>
            <a:ext cx="914400" cy="7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425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Badg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105559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Content Placeholder 17">
            <a:extLst>
              <a:ext uri="{FF2B5EF4-FFF2-40B4-BE49-F238E27FC236}">
                <a16:creationId xmlns:a16="http://schemas.microsoft.com/office/drawing/2014/main" id="{A66B527C-EEAF-63E4-F109-70C6B340D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566" y="1909074"/>
            <a:ext cx="1628959" cy="1628959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404A45-8EFD-97D6-E65E-411CBF8DA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B2118A-573D-B053-8C5A-28A7B729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0010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98712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105559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Content Placeholder 17">
            <a:extLst>
              <a:ext uri="{FF2B5EF4-FFF2-40B4-BE49-F238E27FC236}">
                <a16:creationId xmlns:a16="http://schemas.microsoft.com/office/drawing/2014/main" id="{A66B527C-EEAF-63E4-F109-70C6B340D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1487" y="1588307"/>
            <a:ext cx="1526964" cy="1626549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404A45-8EFD-97D6-E65E-411CBF8DA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B2118A-573D-B053-8C5A-28A7B729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8434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with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843" y="1758847"/>
            <a:ext cx="2982948" cy="738739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841" y="2675138"/>
            <a:ext cx="2982949" cy="532917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7210" y="2675138"/>
            <a:ext cx="2979218" cy="5329172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Skills for Success: Creativity &amp; innovation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EDC7C0-03E9-4316-ECCA-AFD8C752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813235D-8D4F-BD18-8687-BB42BD2C10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7211" y="1758847"/>
            <a:ext cx="2982948" cy="738739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3058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4PL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7" y="486837"/>
            <a:ext cx="6168868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277" y="1706878"/>
            <a:ext cx="6167151" cy="1051570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FB8A0-1828-0B11-81F0-A61DC8E2D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09000" y="4025201"/>
            <a:ext cx="4440000" cy="411428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257C78-5EF3-4DAB-599B-7FF527FEB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616028-21C6-1F19-8056-F8C20D820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210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S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069" y="4831927"/>
            <a:ext cx="6161862" cy="1051570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Skills for Success: Creativity and innovation, problem solving, reading, digital, collaboration, adaptability, writing, numeracy, communication">
            <a:extLst>
              <a:ext uri="{FF2B5EF4-FFF2-40B4-BE49-F238E27FC236}">
                <a16:creationId xmlns:a16="http://schemas.microsoft.com/office/drawing/2014/main" id="{4C8DAF02-EA7A-C113-5A10-98588C05CE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468" y="1692367"/>
            <a:ext cx="3028057" cy="29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1A2B44F-7EA2-1B5D-5212-207AB20FF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BA1A7C3-4ED8-E1DF-0A63-156852B57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525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843" y="1758847"/>
            <a:ext cx="2982948" cy="506853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841" y="2481943"/>
            <a:ext cx="2982949" cy="552236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7210" y="2481943"/>
            <a:ext cx="2979218" cy="552236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EDC7C0-03E9-4316-ECCA-AFD8C752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813235D-8D4F-BD18-8687-BB42BD2C10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7211" y="1758847"/>
            <a:ext cx="2982948" cy="506853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0870-67E9-F71E-F979-CBF99A104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C5B9D6-9A01-31B1-5199-8FAF09C6A1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79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1E3CD0-1B0A-FE26-AA04-1E8D21182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DE322-0B87-E712-078E-4B75122D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644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B4C129-26A0-1AC5-2D4E-2171C25CB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04" y="1717717"/>
            <a:ext cx="6118180" cy="1128514"/>
          </a:xfrm>
        </p:spPr>
        <p:txBody>
          <a:bodyPr wrap="square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98108-0C9D-CA2B-3EBB-FB56FB2F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B724-9089-C825-BF1A-F1E9D6868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303" y="2279575"/>
            <a:ext cx="6118180" cy="1128514"/>
          </a:xfrm>
        </p:spPr>
        <p:txBody>
          <a:bodyPr wrap="square">
            <a:spAutoFit/>
          </a:bodyPr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9A62B-030B-CD63-93FC-B41A279A9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301" y="4215337"/>
            <a:ext cx="6043211" cy="1128514"/>
          </a:xfrm>
        </p:spPr>
        <p:txBody>
          <a:bodyPr wrap="square">
            <a:spAutoFit/>
          </a:bodyPr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30A30BA-9640-AFA1-0726-E8D85A3AE5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3302" y="6218322"/>
            <a:ext cx="6043209" cy="1128514"/>
          </a:xfrm>
        </p:spPr>
        <p:txBody>
          <a:bodyPr wrap="square">
            <a:spAutoFit/>
          </a:bodyPr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595794-BCD2-44B0-361B-6CB1A2B2B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414417-44F2-75A5-6757-E2E3C3AED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B4C129-26A0-1AC5-2D4E-2171C25CB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04" y="1717717"/>
            <a:ext cx="6118180" cy="984565"/>
          </a:xfrm>
        </p:spPr>
        <p:txBody>
          <a:bodyPr wrap="square">
            <a:spAutoFit/>
          </a:bodyPr>
          <a:lstStyle>
            <a:lvl1pPr>
              <a:defRPr sz="1013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98108-0C9D-CA2B-3EBB-FB56FB2F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B724-9089-C825-BF1A-F1E9D6868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303" y="2433950"/>
            <a:ext cx="1956803" cy="984565"/>
          </a:xfrm>
        </p:spPr>
        <p:txBody>
          <a:bodyPr wrap="square">
            <a:spAutoFit/>
          </a:bodyPr>
          <a:lstStyle>
            <a:lvl1pPr>
              <a:defRPr sz="1013" b="1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9A62B-030B-CD63-93FC-B41A279A9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6483" y="2433950"/>
            <a:ext cx="1907241" cy="984565"/>
          </a:xfrm>
        </p:spPr>
        <p:txBody>
          <a:bodyPr wrap="square">
            <a:spAutoFit/>
          </a:bodyPr>
          <a:lstStyle>
            <a:lvl1pPr>
              <a:defRPr sz="1013" b="1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30A30BA-9640-AFA1-0726-E8D85A3AE5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99188" y="2433950"/>
            <a:ext cx="1907240" cy="984565"/>
          </a:xfrm>
        </p:spPr>
        <p:txBody>
          <a:bodyPr wrap="square">
            <a:spAutoFit/>
          </a:bodyPr>
          <a:lstStyle>
            <a:lvl1pPr>
              <a:defRPr sz="1013" b="1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64707-205F-A8AF-B751-A0715C239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8416B49-25C1-6306-118F-6566DD46A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CD43-B4E6-445B-8E4B-94042FE24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14716" y="2756211"/>
            <a:ext cx="7476246" cy="79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1947291"/>
          </a:xfrm>
        </p:spPr>
        <p:txBody>
          <a:bodyPr anchor="b">
            <a:normAutofit/>
          </a:bodyPr>
          <a:lstStyle>
            <a:lvl1pPr algn="r">
              <a:defRPr lang="en-US" sz="4400" kern="1200" cap="all" baseline="0" dirty="0">
                <a:solidFill>
                  <a:srgbClr val="8B25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562495"/>
            <a:ext cx="5486400" cy="2207683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BE27F2-BBCB-AB67-D622-D9659169F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0873" y="8115048"/>
            <a:ext cx="2110129" cy="670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3D6AD-3F33-48C0-A9BE-B802D7D9F4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73" y="348641"/>
            <a:ext cx="2768102" cy="8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er Badg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2417" y="1932157"/>
            <a:ext cx="3844011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Content Placeholder 17">
            <a:extLst>
              <a:ext uri="{FF2B5EF4-FFF2-40B4-BE49-F238E27FC236}">
                <a16:creationId xmlns:a16="http://schemas.microsoft.com/office/drawing/2014/main" id="{177891BE-02F9-45CB-C3F9-763E50A91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566" y="1909074"/>
            <a:ext cx="1628959" cy="162895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011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842" y="486837"/>
            <a:ext cx="6158586" cy="8625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842" y="1657166"/>
            <a:ext cx="6158586" cy="657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>
            <a:off x="392391" y="1311105"/>
            <a:ext cx="6204273" cy="170613"/>
          </a:xfrm>
          <a:prstGeom prst="lightningBolt">
            <a:avLst/>
          </a:prstGeom>
          <a:solidFill>
            <a:srgbClr val="8B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E9AC6-14B8-1151-D7B7-85BC9EBE28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D9378E-6CB0-B0B9-B407-CB7458AEC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BBF485-CF30-1EAD-DB55-63017DFB3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1D8931A-0802-B583-6CFE-F827C07C00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7" r:id="rId2"/>
    <p:sldLayoutId id="2147483848" r:id="rId3"/>
    <p:sldLayoutId id="2147483854" r:id="rId4"/>
    <p:sldLayoutId id="2147483855" r:id="rId5"/>
    <p:sldLayoutId id="2147483838" r:id="rId6"/>
    <p:sldLayoutId id="2147483865" r:id="rId7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kern="1200" cap="none" baseline="0">
          <a:solidFill>
            <a:srgbClr val="8B25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027">
          <p15:clr>
            <a:srgbClr val="F26B43"/>
          </p15:clr>
        </p15:guide>
        <p15:guide id="4" pos="257">
          <p15:clr>
            <a:srgbClr val="F26B43"/>
          </p15:clr>
        </p15:guide>
        <p15:guide id="5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804" y="1657165"/>
            <a:ext cx="2069544" cy="62110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3911" y="1657167"/>
            <a:ext cx="3495286" cy="621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 rot="5400000">
            <a:off x="-476903" y="4735066"/>
            <a:ext cx="6473789" cy="71837"/>
          </a:xfrm>
          <a:prstGeom prst="lightningBolt">
            <a:avLst/>
          </a:prstGeom>
          <a:solidFill>
            <a:srgbClr val="8B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13AE49-3B16-B254-390B-8A6E0B225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E9F307-04C4-AA51-8E9A-15A7872A9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69FF839-2BB0-FF21-E960-E11ECC7F30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600" kern="1200" cap="none" baseline="0">
          <a:solidFill>
            <a:srgbClr val="8B25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1140" userDrawn="1">
          <p15:clr>
            <a:srgbClr val="F26B43"/>
          </p15:clr>
        </p15:guide>
        <p15:guide id="4" pos="145" userDrawn="1">
          <p15:clr>
            <a:srgbClr val="F26B43"/>
          </p15:clr>
        </p15:guide>
        <p15:guide id="5" pos="420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559" y="486837"/>
            <a:ext cx="6167205" cy="8625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558" y="1657166"/>
            <a:ext cx="6167206" cy="657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>
            <a:off x="392391" y="1251727"/>
            <a:ext cx="6204273" cy="170613"/>
          </a:xfrm>
          <a:prstGeom prst="lightningBol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079F5-B79E-638F-2596-B7BCACB50A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D8BFF1-FE1D-98C1-9124-6E5E8DAB8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681F-BF6B-690A-5815-0139507E3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C0A03D-BEEE-B477-9F63-A0F2760D3B7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858" r:id="rId2"/>
    <p:sldLayoutId id="2147483859" r:id="rId3"/>
    <p:sldLayoutId id="2147483862" r:id="rId4"/>
    <p:sldLayoutId id="2147483860" r:id="rId5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kern="1200" cap="none" baseline="0">
          <a:solidFill>
            <a:schemeClr val="accent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1140" userDrawn="1">
          <p15:clr>
            <a:srgbClr val="F26B43"/>
          </p15:clr>
        </p15:guide>
        <p15:guide id="4" pos="145" userDrawn="1">
          <p15:clr>
            <a:srgbClr val="F26B43"/>
          </p15:clr>
        </p15:guide>
        <p15:guide id="5" pos="420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559" y="486837"/>
            <a:ext cx="6167205" cy="8625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558" y="1657166"/>
            <a:ext cx="6167206" cy="657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>
            <a:off x="392391" y="1263601"/>
            <a:ext cx="6204273" cy="170613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079F5-B79E-638F-2596-B7BCACB50A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D8BFF1-FE1D-98C1-9124-6E5E8DAB8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681F-BF6B-690A-5815-0139507E3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C0A03D-BEEE-B477-9F63-A0F2760D3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7" r:id="rId2"/>
    <p:sldLayoutId id="2147483864" r:id="rId3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kern="1200" cap="none" baseline="0">
          <a:solidFill>
            <a:schemeClr val="accent2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1140" userDrawn="1">
          <p15:clr>
            <a:srgbClr val="F26B43"/>
          </p15:clr>
        </p15:guide>
        <p15:guide id="4" pos="145" userDrawn="1">
          <p15:clr>
            <a:srgbClr val="F26B43"/>
          </p15:clr>
        </p15:guide>
        <p15:guide id="5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cked_proble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n.wikipedia.org/wiki/Design_thinking" TargetMode="External"/><Relationship Id="rId4" Type="http://schemas.openxmlformats.org/officeDocument/2006/relationships/hyperlink" Target="https://en.wikipedia.org/wiki/Abductive_reasoni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ral.co/blog/reverse-brainstormi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4/09/how-to-learn-from-your-mistakes-and-make-better-decision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safety.com/about-psychological-safety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upskillsforwork.ca/resources/" TargetMode="External"/><Relationship Id="rId3" Type="http://schemas.openxmlformats.org/officeDocument/2006/relationships/hyperlink" Target="https://www.canada.ca/en/services/jobs/training/initiatives/skills-success.html" TargetMode="External"/><Relationship Id="rId7" Type="http://schemas.openxmlformats.org/officeDocument/2006/relationships/hyperlink" Target="https://sfs-tools.ca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mplus.ca/snapshot/" TargetMode="External"/><Relationship Id="rId5" Type="http://schemas.openxmlformats.org/officeDocument/2006/relationships/hyperlink" Target="https://www.canada.ca/en/services/jobs/training/initiatives/skills-success/tools.html?category=Individual&amp;type=Training" TargetMode="External"/><Relationship Id="rId4" Type="http://schemas.openxmlformats.org/officeDocument/2006/relationships/hyperlink" Target="https://www.canada.ca/en/services/jobs/training/initiatives/skills-success/learning-steps.html#creativity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ory.cancred.ca/c/earnablebadge/SOADCPa1WPQZaBLO/appl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ory.cancred.ca/c/earnablebadge/SQXG3Fa1WPQZa2UU1/apply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C2DBB1-E364-67BB-3FF7-942A6257B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Activating creativity &amp; innovation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09E7A3B-0C44-799A-BA3D-80DE281FF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Skills for Success </a:t>
            </a:r>
            <a:br>
              <a:rPr lang="en-GB" dirty="0"/>
            </a:br>
            <a:r>
              <a:rPr lang="en-GB" dirty="0"/>
              <a:t>for Learning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1569911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29576-231F-8783-DAFC-6AC8F68D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DE69CE-A1DF-1BA1-1893-15978555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42" y="486837"/>
            <a:ext cx="6158586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A993C1-7ED0-2425-60F6-9F1BF085D2ED}"/>
              </a:ext>
            </a:extLst>
          </p:cNvPr>
          <p:cNvGrpSpPr/>
          <p:nvPr/>
        </p:nvGrpSpPr>
        <p:grpSpPr>
          <a:xfrm>
            <a:off x="479451" y="1503932"/>
            <a:ext cx="5943518" cy="1044539"/>
            <a:chOff x="479451" y="1503932"/>
            <a:chExt cx="5943518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1BA384A-0077-6050-6303-30E5550B2213}"/>
                </a:ext>
              </a:extLst>
            </p:cNvPr>
            <p:cNvSpPr/>
            <p:nvPr/>
          </p:nvSpPr>
          <p:spPr>
            <a:xfrm>
              <a:off x="479451" y="1540201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Imagine different situations and possibilities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Show interest in learning and applying new things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Seek a wide range of stimuli and experiences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Be open to new ideas without judging and setting limitations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973E706-647E-CA8E-440C-102D7F3EE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1503932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Use your imagination and curiosity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16A3D4-EA2F-EC4E-F3F7-CC18BC18640C}"/>
              </a:ext>
            </a:extLst>
          </p:cNvPr>
          <p:cNvGrpSpPr/>
          <p:nvPr/>
        </p:nvGrpSpPr>
        <p:grpSpPr>
          <a:xfrm>
            <a:off x="479451" y="2625749"/>
            <a:ext cx="5943518" cy="1044539"/>
            <a:chOff x="479451" y="2637624"/>
            <a:chExt cx="5943518" cy="104453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6E25D0-3129-7E34-E804-BF87DAF944A8}"/>
                </a:ext>
              </a:extLst>
            </p:cNvPr>
            <p:cNvSpPr/>
            <p:nvPr/>
          </p:nvSpPr>
          <p:spPr>
            <a:xfrm>
              <a:off x="479451" y="2673893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2150690"/>
                <a:satOff val="8409"/>
                <a:lumOff val="-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Challenge norms, habits, and preconceptions where appropriate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Identify artificial constraints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8B5D876-469F-FBA5-9FF0-8C4F827654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2637624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150690"/>
                <a:satOff val="8409"/>
                <a:lumOff val="-118"/>
                <a:alphaOff val="0"/>
              </a:schemeClr>
            </a:fillRef>
            <a:effectRef idx="2">
              <a:schemeClr val="accent2">
                <a:hueOff val="-2150690"/>
                <a:satOff val="8409"/>
                <a:lumOff val="-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Identify opportunities to innovate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FDC540-A83B-90F9-A509-5F43C08CA8A7}"/>
              </a:ext>
            </a:extLst>
          </p:cNvPr>
          <p:cNvGrpSpPr/>
          <p:nvPr/>
        </p:nvGrpSpPr>
        <p:grpSpPr>
          <a:xfrm>
            <a:off x="479451" y="3747566"/>
            <a:ext cx="5943518" cy="1044539"/>
            <a:chOff x="479451" y="3771316"/>
            <a:chExt cx="5943518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AB2FDF4-B6D1-CA11-429B-2D33484132E6}"/>
                </a:ext>
              </a:extLst>
            </p:cNvPr>
            <p:cNvSpPr/>
            <p:nvPr/>
          </p:nvSpPr>
          <p:spPr>
            <a:xfrm>
              <a:off x="479451" y="3807585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4301379"/>
                <a:satOff val="16818"/>
                <a:lumOff val="-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buChar char="•"/>
              </a:pPr>
              <a:r>
                <a:rPr lang="en-GB" sz="1000" dirty="0"/>
                <a:t>Deviate from existing processes, thinking, and approaches</a:t>
              </a:r>
            </a:p>
            <a:p>
              <a:pPr marL="49114" lvl="1" indent="-49114" defTabSz="225028">
                <a:buChar char="•"/>
              </a:pPr>
              <a:r>
                <a:rPr lang="en-GB" sz="1000" dirty="0"/>
                <a:t>Use an inquisitive approach. For example: ask questions even when there is</a:t>
              </a:r>
              <a:br>
                <a:rPr lang="en-GB" sz="1000" dirty="0"/>
              </a:br>
              <a:r>
                <a:rPr lang="en-GB" sz="1000" dirty="0"/>
                <a:t>no obvious answer</a:t>
              </a:r>
            </a:p>
            <a:p>
              <a:pPr marL="49114" lvl="1" indent="-49114" defTabSz="225028">
                <a:buChar char="•"/>
              </a:pPr>
              <a:r>
                <a:rPr lang="en-GB" sz="1000" dirty="0"/>
                <a:t>Seek patterns where patterns may not be readily apparent. </a:t>
              </a:r>
              <a:br>
                <a:rPr lang="en-GB" sz="1000" dirty="0"/>
              </a:br>
              <a:r>
                <a:rPr lang="en-GB" sz="1000" dirty="0"/>
                <a:t>For example: combine unrelated attributes</a:t>
              </a:r>
            </a:p>
            <a:p>
              <a:pPr marL="49114" lvl="1" indent="-49114" defTabSz="225028">
                <a:buChar char="•"/>
              </a:pPr>
              <a:r>
                <a:rPr lang="en-GB" sz="1000" dirty="0"/>
                <a:t>Acknowledge and work with uncertainty and unpredictability.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A80799C-2012-A248-8B96-F1F8D4445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3771316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01379"/>
                <a:satOff val="16818"/>
                <a:lumOff val="-235"/>
                <a:alphaOff val="0"/>
              </a:schemeClr>
            </a:fillRef>
            <a:effectRef idx="2">
              <a:schemeClr val="accent2">
                <a:hueOff val="-4301379"/>
                <a:satOff val="16818"/>
                <a:lumOff val="-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</a:pPr>
              <a:r>
                <a:rPr lang="en-GB" sz="1200" dirty="0"/>
                <a:t>Generate ideas that are novel to yourself or others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BB403-ADE6-42FB-8CAB-D2F6A6962A38}"/>
              </a:ext>
            </a:extLst>
          </p:cNvPr>
          <p:cNvGrpSpPr/>
          <p:nvPr/>
        </p:nvGrpSpPr>
        <p:grpSpPr>
          <a:xfrm>
            <a:off x="475960" y="4869383"/>
            <a:ext cx="5947009" cy="1044539"/>
            <a:chOff x="475960" y="4905008"/>
            <a:chExt cx="5947009" cy="104453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4C3938-CFFE-8711-A825-C4895F9B3968}"/>
                </a:ext>
              </a:extLst>
            </p:cNvPr>
            <p:cNvSpPr/>
            <p:nvPr/>
          </p:nvSpPr>
          <p:spPr>
            <a:xfrm>
              <a:off x="475960" y="4941277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6452069"/>
                <a:satOff val="25227"/>
                <a:lumOff val="-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Reverse ideas and approaches to see if the opposite is true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Expand on ideas and approaches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B45298-0859-A8FB-31C0-94F6A1E208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4905008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452069"/>
                <a:satOff val="25227"/>
                <a:lumOff val="-353"/>
                <a:alphaOff val="0"/>
              </a:schemeClr>
            </a:fillRef>
            <a:effectRef idx="2">
              <a:schemeClr val="accent2">
                <a:hueOff val="-6452069"/>
                <a:satOff val="25227"/>
                <a:lumOff val="-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Develop your ideas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8BDEC-7515-9B0E-D15C-C42593EC5F0A}"/>
              </a:ext>
            </a:extLst>
          </p:cNvPr>
          <p:cNvGrpSpPr/>
          <p:nvPr/>
        </p:nvGrpSpPr>
        <p:grpSpPr>
          <a:xfrm>
            <a:off x="472469" y="5991200"/>
            <a:ext cx="5950500" cy="1044539"/>
            <a:chOff x="472469" y="6038700"/>
            <a:chExt cx="5950500" cy="10445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410561-D71E-7446-DEA4-8651B0A8B5C4}"/>
                </a:ext>
              </a:extLst>
            </p:cNvPr>
            <p:cNvSpPr/>
            <p:nvPr/>
          </p:nvSpPr>
          <p:spPr>
            <a:xfrm>
              <a:off x="472469" y="607496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8602758"/>
                <a:satOff val="33636"/>
                <a:lumOff val="-4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Act on the creative ideas and approaches to make tangible and useful contributions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Expect failures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Learn from failures to improve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71F415-A648-C219-5726-5A88BB107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603870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602758"/>
                <a:satOff val="33636"/>
                <a:lumOff val="-470"/>
                <a:alphaOff val="0"/>
              </a:schemeClr>
            </a:fillRef>
            <a:effectRef idx="2">
              <a:schemeClr val="accent2">
                <a:hueOff val="-8602758"/>
                <a:satOff val="33636"/>
                <a:lumOff val="-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Apply your ideas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745DA3-65B7-9328-0781-DB1BD9DA58BA}"/>
              </a:ext>
            </a:extLst>
          </p:cNvPr>
          <p:cNvGrpSpPr/>
          <p:nvPr/>
        </p:nvGrpSpPr>
        <p:grpSpPr>
          <a:xfrm>
            <a:off x="475960" y="7113015"/>
            <a:ext cx="5947009" cy="1044539"/>
            <a:chOff x="475960" y="7172390"/>
            <a:chExt cx="5947009" cy="104453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DF5A170-D31B-D9CA-C84C-81C1E26EF1EF}"/>
                </a:ext>
              </a:extLst>
            </p:cNvPr>
            <p:cNvSpPr/>
            <p:nvPr/>
          </p:nvSpPr>
          <p:spPr>
            <a:xfrm>
              <a:off x="475960" y="720865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Encourage habits and </a:t>
              </a:r>
              <a:r>
                <a:rPr lang="en-GB" sz="1000" dirty="0" err="1"/>
                <a:t>behaviors</a:t>
              </a:r>
              <a:r>
                <a:rPr lang="en-GB" sz="1000" dirty="0"/>
                <a:t> that facilitate creativity and innovation in yourself and others, for example: </a:t>
              </a:r>
              <a:r>
                <a:rPr lang="en-GB" sz="1000" dirty="0" err="1"/>
                <a:t>lightheartedness</a:t>
              </a:r>
              <a:r>
                <a:rPr lang="en-GB" sz="1000" dirty="0"/>
                <a:t>, playful approach, healthy competition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Support and motivate others to be creative by coaching and sharing tools, information, and ideas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AF0E94-AB39-2858-991A-EF3C1404C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717239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dirty="0"/>
                <a:t>Facilitate a creative &amp; innovative environment</a:t>
              </a:r>
              <a:endParaRPr lang="en-GB" sz="1200" dirty="0"/>
            </a:p>
          </p:txBody>
        </p:sp>
      </p:grp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4D44E75-F810-8FEB-13D7-CA7A4A08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F643769-1EFD-4728-67D3-28130C573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08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47F1AA-5E8E-FBC1-3B6C-39B70861C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04" y="1717717"/>
            <a:ext cx="6118180" cy="1128514"/>
          </a:xfrm>
        </p:spPr>
        <p:txBody>
          <a:bodyPr>
            <a:normAutofit/>
          </a:bodyPr>
          <a:lstStyle/>
          <a:p>
            <a:r>
              <a:rPr lang="en-GB"/>
              <a:t>Proficiency levels are the level at which a person demonstrates a particular skill.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4902C-0AEF-D44B-6B15-4C0AEC12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42" y="486837"/>
            <a:ext cx="6158586" cy="862572"/>
          </a:xfrm>
        </p:spPr>
        <p:txBody>
          <a:bodyPr>
            <a:normAutofit/>
          </a:bodyPr>
          <a:lstStyle/>
          <a:p>
            <a:r>
              <a:rPr lang="en-GB"/>
              <a:t>Creativity &amp; innovation proficiency levels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974B-6D6B-4A05-2F82-DCB691761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2279650"/>
            <a:ext cx="4846973" cy="1025922"/>
          </a:xfrm>
        </p:spPr>
        <p:txBody>
          <a:bodyPr wrap="square">
            <a:spAutoFit/>
          </a:bodyPr>
          <a:lstStyle/>
          <a:p>
            <a:r>
              <a:rPr lang="en-GB" dirty="0"/>
              <a:t>Entry level</a:t>
            </a:r>
          </a:p>
          <a:p>
            <a:pPr lvl="1"/>
            <a:r>
              <a:rPr lang="en-GB" dirty="0"/>
              <a:t>You can generate a </a:t>
            </a:r>
            <a:r>
              <a:rPr lang="en-GB" i="1" dirty="0"/>
              <a:t>limited </a:t>
            </a:r>
            <a:r>
              <a:rPr lang="en-GB" dirty="0"/>
              <a:t>number of novel ideas </a:t>
            </a:r>
            <a:r>
              <a:rPr lang="en-GB" i="1" dirty="0"/>
              <a:t>under guidance and support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You are open to applying new ideas, but are </a:t>
            </a:r>
            <a:r>
              <a:rPr lang="en-GB" i="1" dirty="0"/>
              <a:t>quick to revert </a:t>
            </a:r>
            <a:r>
              <a:rPr lang="en-GB" dirty="0"/>
              <a:t>to norms and habits when the new ideas fail or face uncertainties</a:t>
            </a:r>
            <a:endParaRPr lang="en-GB" i="1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B011441-7249-0B11-C539-0F91D744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4214813"/>
            <a:ext cx="4724400" cy="1077218"/>
          </a:xfrm>
        </p:spPr>
        <p:txBody>
          <a:bodyPr wrap="square">
            <a:spAutoFit/>
          </a:bodyPr>
          <a:lstStyle/>
          <a:p>
            <a:r>
              <a:rPr lang="en-GB" dirty="0"/>
              <a:t>Intermediate level</a:t>
            </a:r>
          </a:p>
          <a:p>
            <a:pPr lvl="1"/>
            <a:r>
              <a:rPr lang="en-GB" dirty="0"/>
              <a:t>You can generate a </a:t>
            </a:r>
            <a:r>
              <a:rPr lang="en-GB" i="1" dirty="0"/>
              <a:t>larger</a:t>
            </a:r>
            <a:r>
              <a:rPr lang="en-GB" dirty="0"/>
              <a:t> number of novel ideas on your own. </a:t>
            </a:r>
          </a:p>
          <a:p>
            <a:pPr lvl="1"/>
            <a:r>
              <a:rPr lang="en-GB" dirty="0"/>
              <a:t>You acknowledge and work with uncertainties, accept failures, and </a:t>
            </a:r>
            <a:r>
              <a:rPr lang="en-GB" i="1" dirty="0"/>
              <a:t>learn from failures </a:t>
            </a:r>
            <a:r>
              <a:rPr lang="en-GB" dirty="0"/>
              <a:t>to </a:t>
            </a:r>
            <a:r>
              <a:rPr lang="en-GB" i="1" dirty="0"/>
              <a:t>improve</a:t>
            </a:r>
            <a:r>
              <a:rPr lang="en-GB" dirty="0"/>
              <a:t> your ideas. </a:t>
            </a:r>
          </a:p>
          <a:p>
            <a:pPr lvl="1"/>
            <a:r>
              <a:rPr lang="en-GB" dirty="0"/>
              <a:t>You are </a:t>
            </a:r>
            <a:r>
              <a:rPr lang="en-GB" i="1" dirty="0"/>
              <a:t>receptive </a:t>
            </a:r>
            <a:r>
              <a:rPr lang="en-GB" dirty="0"/>
              <a:t>to new ideas from others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F962E94-898C-750F-3F3C-C37E472234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3292" y="5979733"/>
            <a:ext cx="4724400" cy="1446550"/>
          </a:xfrm>
        </p:spPr>
        <p:txBody>
          <a:bodyPr wrap="square">
            <a:spAutoFit/>
          </a:bodyPr>
          <a:lstStyle/>
          <a:p>
            <a:r>
              <a:rPr lang="en-GB" dirty="0"/>
              <a:t>Advanced level</a:t>
            </a:r>
          </a:p>
          <a:p>
            <a:pPr lvl="1"/>
            <a:r>
              <a:rPr lang="en-GB" dirty="0"/>
              <a:t>You can generate a </a:t>
            </a:r>
            <a:r>
              <a:rPr lang="en-GB" i="1" dirty="0"/>
              <a:t>wider range </a:t>
            </a:r>
            <a:r>
              <a:rPr lang="en-GB" dirty="0"/>
              <a:t>of novel ideas, with </a:t>
            </a:r>
            <a:r>
              <a:rPr lang="en-GB" i="1" dirty="0"/>
              <a:t>diverse dimensions of originality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You </a:t>
            </a:r>
            <a:r>
              <a:rPr lang="en-GB" i="1" dirty="0"/>
              <a:t>evaluate limitations </a:t>
            </a:r>
            <a:r>
              <a:rPr lang="en-GB" dirty="0"/>
              <a:t>of novel ideas and </a:t>
            </a:r>
            <a:r>
              <a:rPr lang="en-GB" i="1" dirty="0"/>
              <a:t>find ways to improve </a:t>
            </a:r>
            <a:r>
              <a:rPr lang="en-GB" dirty="0"/>
              <a:t>them to minimize failures and uncertainties. </a:t>
            </a:r>
          </a:p>
          <a:p>
            <a:pPr lvl="1"/>
            <a:r>
              <a:rPr lang="en-GB" dirty="0"/>
              <a:t>You </a:t>
            </a:r>
            <a:r>
              <a:rPr lang="en-GB" i="1" dirty="0"/>
              <a:t>facilitate an environment for others </a:t>
            </a:r>
            <a:r>
              <a:rPr lang="en-GB" dirty="0"/>
              <a:t>to be creative &amp; innovative.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869512-9311-E4AF-8D70-560E1950C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398C213-D225-1682-4CAF-B7AC48B2E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4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CA4BC-3141-8C46-1445-9FED45220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F677-C841-669E-6C51-2232BFA1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Creativity &amp; innovation in the research: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6B56A-3726-777B-422A-477B7F327F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21775" y="2292460"/>
            <a:ext cx="2974715" cy="1174750"/>
          </a:xfrm>
        </p:spPr>
        <p:txBody>
          <a:bodyPr>
            <a:noAutofit/>
          </a:bodyPr>
          <a:lstStyle/>
          <a:p>
            <a:r>
              <a:rPr lang="en-GB" sz="1100" dirty="0"/>
              <a:t>Measures include:</a:t>
            </a:r>
          </a:p>
          <a:p>
            <a:pPr lvl="1"/>
            <a:r>
              <a:rPr lang="en-CA" sz="1100" dirty="0"/>
              <a:t>Flexibility: variety of sources for ideas</a:t>
            </a:r>
            <a:endParaRPr lang="en-GB" sz="1100" dirty="0"/>
          </a:p>
          <a:p>
            <a:pPr lvl="1"/>
            <a:r>
              <a:rPr lang="en-CA" sz="1100" dirty="0"/>
              <a:t>Originality: unusualness of ideas</a:t>
            </a:r>
            <a:endParaRPr lang="en-GB" sz="1100" dirty="0"/>
          </a:p>
          <a:p>
            <a:pPr lvl="1"/>
            <a:r>
              <a:rPr lang="en-CA" sz="1100" dirty="0"/>
              <a:t>Fluency: quantity of ideas</a:t>
            </a:r>
            <a:endParaRPr lang="en-GB" sz="1100" dirty="0"/>
          </a:p>
          <a:p>
            <a:pPr lvl="1"/>
            <a:r>
              <a:rPr lang="en-CA" sz="1100" dirty="0"/>
              <a:t>Elaboration: development or embellishing of ideas</a:t>
            </a:r>
            <a:endParaRPr lang="en-GB" sz="11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3EE059-E51E-99EB-A9EA-C81DB4F3F11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64636" y="4466535"/>
            <a:ext cx="2895099" cy="984250"/>
          </a:xfrm>
        </p:spPr>
        <p:txBody>
          <a:bodyPr>
            <a:noAutofit/>
          </a:bodyPr>
          <a:lstStyle/>
          <a:p>
            <a:r>
              <a:rPr lang="en-GB" sz="1100" dirty="0"/>
              <a:t> Includes:</a:t>
            </a:r>
          </a:p>
          <a:p>
            <a:pPr lvl="1"/>
            <a:r>
              <a:rPr lang="en-CA" sz="1100" dirty="0"/>
              <a:t>Evaluating: using criteria to assess ideas</a:t>
            </a:r>
            <a:endParaRPr lang="en-GB" sz="1100" dirty="0"/>
          </a:p>
          <a:p>
            <a:pPr lvl="1"/>
            <a:r>
              <a:rPr lang="en-CA" sz="1100" dirty="0"/>
              <a:t>Choosing: choosing the best idea for the desired result</a:t>
            </a:r>
            <a:endParaRPr lang="en-GB" sz="1100" dirty="0"/>
          </a:p>
          <a:p>
            <a:pPr lvl="1"/>
            <a:endParaRPr lang="en-GB" sz="11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306A9BB-4779-9414-5438-91518C71E53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64637" y="6648065"/>
            <a:ext cx="2897511" cy="1071563"/>
          </a:xfrm>
        </p:spPr>
        <p:txBody>
          <a:bodyPr>
            <a:noAutofit/>
          </a:bodyPr>
          <a:lstStyle/>
          <a:p>
            <a:r>
              <a:rPr lang="en-GB" sz="1100" dirty="0"/>
              <a:t>Requires:</a:t>
            </a:r>
          </a:p>
          <a:p>
            <a:pPr lvl="1"/>
            <a:r>
              <a:rPr lang="en-GB" sz="1100" dirty="0"/>
              <a:t>A structured process of identifying and engaging with stakeholders to secure input, support and resources for implementation</a:t>
            </a:r>
          </a:p>
          <a:p>
            <a:endParaRPr lang="en-GB" sz="11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020F38-D87E-6E9C-9F38-B4DB00AECE02}"/>
              </a:ext>
            </a:extLst>
          </p:cNvPr>
          <p:cNvGrpSpPr/>
          <p:nvPr/>
        </p:nvGrpSpPr>
        <p:grpSpPr>
          <a:xfrm>
            <a:off x="391726" y="6003903"/>
            <a:ext cx="1994009" cy="1948409"/>
            <a:chOff x="7677194" y="2949509"/>
            <a:chExt cx="3279038" cy="3279038"/>
          </a:xfrm>
          <a:solidFill>
            <a:schemeClr val="accent3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5706B7-27F9-9278-0955-EAB6D1ACE519}"/>
                </a:ext>
              </a:extLst>
            </p:cNvPr>
            <p:cNvSpPr/>
            <p:nvPr/>
          </p:nvSpPr>
          <p:spPr>
            <a:xfrm>
              <a:off x="7869058" y="3338989"/>
              <a:ext cx="2561748" cy="2561748"/>
            </a:xfrm>
            <a:custGeom>
              <a:avLst/>
              <a:gdLst>
                <a:gd name="connsiteX0" fmla="*/ 1818340 w 2561748"/>
                <a:gd name="connsiteY0" fmla="*/ 408441 h 2561748"/>
                <a:gd name="connsiteX1" fmla="*/ 2017603 w 2561748"/>
                <a:gd name="connsiteY1" fmla="*/ 241230 h 2561748"/>
                <a:gd name="connsiteX2" fmla="*/ 2176791 w 2561748"/>
                <a:gd name="connsiteY2" fmla="*/ 374805 h 2561748"/>
                <a:gd name="connsiteX3" fmla="*/ 2046723 w 2561748"/>
                <a:gd name="connsiteY3" fmla="*/ 600077 h 2561748"/>
                <a:gd name="connsiteX4" fmla="*/ 2253386 w 2561748"/>
                <a:gd name="connsiteY4" fmla="*/ 958028 h 2561748"/>
                <a:gd name="connsiteX5" fmla="*/ 2513511 w 2561748"/>
                <a:gd name="connsiteY5" fmla="*/ 958021 h 2561748"/>
                <a:gd name="connsiteX6" fmla="*/ 2549596 w 2561748"/>
                <a:gd name="connsiteY6" fmla="*/ 1162670 h 2561748"/>
                <a:gd name="connsiteX7" fmla="*/ 2305156 w 2561748"/>
                <a:gd name="connsiteY7" fmla="*/ 1251631 h 2561748"/>
                <a:gd name="connsiteX8" fmla="*/ 2233383 w 2561748"/>
                <a:gd name="connsiteY8" fmla="*/ 1658677 h 2561748"/>
                <a:gd name="connsiteX9" fmla="*/ 2432655 w 2561748"/>
                <a:gd name="connsiteY9" fmla="*/ 1825878 h 2561748"/>
                <a:gd name="connsiteX10" fmla="*/ 2328752 w 2561748"/>
                <a:gd name="connsiteY10" fmla="*/ 2005843 h 2561748"/>
                <a:gd name="connsiteX11" fmla="*/ 2084316 w 2561748"/>
                <a:gd name="connsiteY11" fmla="*/ 1916869 h 2561748"/>
                <a:gd name="connsiteX12" fmla="*/ 1767690 w 2561748"/>
                <a:gd name="connsiteY12" fmla="*/ 2182550 h 2561748"/>
                <a:gd name="connsiteX13" fmla="*/ 1812867 w 2561748"/>
                <a:gd name="connsiteY13" fmla="*/ 2438722 h 2561748"/>
                <a:gd name="connsiteX14" fmla="*/ 1617594 w 2561748"/>
                <a:gd name="connsiteY14" fmla="*/ 2509796 h 2561748"/>
                <a:gd name="connsiteX15" fmla="*/ 1487537 w 2561748"/>
                <a:gd name="connsiteY15" fmla="*/ 2284517 h 2561748"/>
                <a:gd name="connsiteX16" fmla="*/ 1074211 w 2561748"/>
                <a:gd name="connsiteY16" fmla="*/ 2284517 h 2561748"/>
                <a:gd name="connsiteX17" fmla="*/ 944154 w 2561748"/>
                <a:gd name="connsiteY17" fmla="*/ 2509796 h 2561748"/>
                <a:gd name="connsiteX18" fmla="*/ 748881 w 2561748"/>
                <a:gd name="connsiteY18" fmla="*/ 2438722 h 2561748"/>
                <a:gd name="connsiteX19" fmla="*/ 794058 w 2561748"/>
                <a:gd name="connsiteY19" fmla="*/ 2182549 h 2561748"/>
                <a:gd name="connsiteX20" fmla="*/ 477432 w 2561748"/>
                <a:gd name="connsiteY20" fmla="*/ 1916868 h 2561748"/>
                <a:gd name="connsiteX21" fmla="*/ 232996 w 2561748"/>
                <a:gd name="connsiteY21" fmla="*/ 2005843 h 2561748"/>
                <a:gd name="connsiteX22" fmla="*/ 129093 w 2561748"/>
                <a:gd name="connsiteY22" fmla="*/ 1825878 h 2561748"/>
                <a:gd name="connsiteX23" fmla="*/ 328365 w 2561748"/>
                <a:gd name="connsiteY23" fmla="*/ 1658678 h 2561748"/>
                <a:gd name="connsiteX24" fmla="*/ 256592 w 2561748"/>
                <a:gd name="connsiteY24" fmla="*/ 1251632 h 2561748"/>
                <a:gd name="connsiteX25" fmla="*/ 12152 w 2561748"/>
                <a:gd name="connsiteY25" fmla="*/ 1162670 h 2561748"/>
                <a:gd name="connsiteX26" fmla="*/ 48237 w 2561748"/>
                <a:gd name="connsiteY26" fmla="*/ 958021 h 2561748"/>
                <a:gd name="connsiteX27" fmla="*/ 308362 w 2561748"/>
                <a:gd name="connsiteY27" fmla="*/ 958028 h 2561748"/>
                <a:gd name="connsiteX28" fmla="*/ 515025 w 2561748"/>
                <a:gd name="connsiteY28" fmla="*/ 600077 h 2561748"/>
                <a:gd name="connsiteX29" fmla="*/ 384957 w 2561748"/>
                <a:gd name="connsiteY29" fmla="*/ 374805 h 2561748"/>
                <a:gd name="connsiteX30" fmla="*/ 544145 w 2561748"/>
                <a:gd name="connsiteY30" fmla="*/ 241230 h 2561748"/>
                <a:gd name="connsiteX31" fmla="*/ 743408 w 2561748"/>
                <a:gd name="connsiteY31" fmla="*/ 408441 h 2561748"/>
                <a:gd name="connsiteX32" fmla="*/ 1131807 w 2561748"/>
                <a:gd name="connsiteY32" fmla="*/ 267075 h 2561748"/>
                <a:gd name="connsiteX33" fmla="*/ 1176971 w 2561748"/>
                <a:gd name="connsiteY33" fmla="*/ 10901 h 2561748"/>
                <a:gd name="connsiteX34" fmla="*/ 1384777 w 2561748"/>
                <a:gd name="connsiteY34" fmla="*/ 10901 h 2561748"/>
                <a:gd name="connsiteX35" fmla="*/ 1429940 w 2561748"/>
                <a:gd name="connsiteY35" fmla="*/ 267075 h 2561748"/>
                <a:gd name="connsiteX36" fmla="*/ 1818339 w 2561748"/>
                <a:gd name="connsiteY36" fmla="*/ 408441 h 2561748"/>
                <a:gd name="connsiteX37" fmla="*/ 1818340 w 2561748"/>
                <a:gd name="connsiteY37" fmla="*/ 408441 h 256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61748" h="2561748">
                  <a:moveTo>
                    <a:pt x="1818340" y="408441"/>
                  </a:moveTo>
                  <a:lnTo>
                    <a:pt x="2017603" y="241230"/>
                  </a:lnTo>
                  <a:lnTo>
                    <a:pt x="2176791" y="374805"/>
                  </a:lnTo>
                  <a:lnTo>
                    <a:pt x="2046723" y="600077"/>
                  </a:lnTo>
                  <a:cubicBezTo>
                    <a:pt x="2139209" y="704118"/>
                    <a:pt x="2209527" y="825912"/>
                    <a:pt x="2253386" y="958028"/>
                  </a:cubicBezTo>
                  <a:lnTo>
                    <a:pt x="2513511" y="958021"/>
                  </a:lnTo>
                  <a:lnTo>
                    <a:pt x="2549596" y="1162670"/>
                  </a:lnTo>
                  <a:lnTo>
                    <a:pt x="2305156" y="1251631"/>
                  </a:lnTo>
                  <a:cubicBezTo>
                    <a:pt x="2309129" y="1390780"/>
                    <a:pt x="2284707" y="1529279"/>
                    <a:pt x="2233383" y="1658677"/>
                  </a:cubicBezTo>
                  <a:lnTo>
                    <a:pt x="2432655" y="1825878"/>
                  </a:lnTo>
                  <a:lnTo>
                    <a:pt x="2328752" y="2005843"/>
                  </a:lnTo>
                  <a:lnTo>
                    <a:pt x="2084316" y="1916869"/>
                  </a:lnTo>
                  <a:cubicBezTo>
                    <a:pt x="1997916" y="2026017"/>
                    <a:pt x="1890183" y="2116416"/>
                    <a:pt x="1767690" y="2182550"/>
                  </a:cubicBezTo>
                  <a:lnTo>
                    <a:pt x="1812867" y="2438722"/>
                  </a:lnTo>
                  <a:lnTo>
                    <a:pt x="1617594" y="2509796"/>
                  </a:lnTo>
                  <a:lnTo>
                    <a:pt x="1487537" y="2284517"/>
                  </a:lnTo>
                  <a:cubicBezTo>
                    <a:pt x="1351192" y="2312592"/>
                    <a:pt x="1210556" y="2312592"/>
                    <a:pt x="1074211" y="2284517"/>
                  </a:cubicBezTo>
                  <a:lnTo>
                    <a:pt x="944154" y="2509796"/>
                  </a:lnTo>
                  <a:lnTo>
                    <a:pt x="748881" y="2438722"/>
                  </a:lnTo>
                  <a:lnTo>
                    <a:pt x="794058" y="2182549"/>
                  </a:lnTo>
                  <a:cubicBezTo>
                    <a:pt x="671565" y="2116415"/>
                    <a:pt x="563832" y="2026016"/>
                    <a:pt x="477432" y="1916868"/>
                  </a:cubicBezTo>
                  <a:lnTo>
                    <a:pt x="232996" y="2005843"/>
                  </a:lnTo>
                  <a:lnTo>
                    <a:pt x="129093" y="1825878"/>
                  </a:lnTo>
                  <a:lnTo>
                    <a:pt x="328365" y="1658678"/>
                  </a:lnTo>
                  <a:cubicBezTo>
                    <a:pt x="277040" y="1529280"/>
                    <a:pt x="252619" y="1390780"/>
                    <a:pt x="256592" y="1251632"/>
                  </a:cubicBezTo>
                  <a:lnTo>
                    <a:pt x="12152" y="1162670"/>
                  </a:lnTo>
                  <a:lnTo>
                    <a:pt x="48237" y="958021"/>
                  </a:lnTo>
                  <a:lnTo>
                    <a:pt x="308362" y="958028"/>
                  </a:lnTo>
                  <a:cubicBezTo>
                    <a:pt x="352221" y="825912"/>
                    <a:pt x="422539" y="704118"/>
                    <a:pt x="515025" y="600077"/>
                  </a:cubicBezTo>
                  <a:lnTo>
                    <a:pt x="384957" y="374805"/>
                  </a:lnTo>
                  <a:lnTo>
                    <a:pt x="544145" y="241230"/>
                  </a:lnTo>
                  <a:lnTo>
                    <a:pt x="743408" y="408441"/>
                  </a:lnTo>
                  <a:cubicBezTo>
                    <a:pt x="861928" y="335426"/>
                    <a:pt x="994082" y="287326"/>
                    <a:pt x="1131807" y="267075"/>
                  </a:cubicBezTo>
                  <a:lnTo>
                    <a:pt x="1176971" y="10901"/>
                  </a:lnTo>
                  <a:lnTo>
                    <a:pt x="1384777" y="10901"/>
                  </a:lnTo>
                  <a:lnTo>
                    <a:pt x="1429940" y="267075"/>
                  </a:lnTo>
                  <a:cubicBezTo>
                    <a:pt x="1567665" y="287326"/>
                    <a:pt x="1699819" y="335426"/>
                    <a:pt x="1818339" y="408441"/>
                  </a:cubicBezTo>
                  <a:lnTo>
                    <a:pt x="1818340" y="408441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47545" rIns="0" bIns="372746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Implementation</a:t>
              </a:r>
              <a:endParaRPr lang="en-GB" sz="1050" dirty="0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A8BC2D40-678A-237C-8944-F21D9C267937}"/>
                </a:ext>
              </a:extLst>
            </p:cNvPr>
            <p:cNvSpPr/>
            <p:nvPr/>
          </p:nvSpPr>
          <p:spPr>
            <a:xfrm>
              <a:off x="7677194" y="2949509"/>
              <a:ext cx="3279038" cy="3279038"/>
            </a:xfrm>
            <a:prstGeom prst="circularArrow">
              <a:avLst>
                <a:gd name="adj1" fmla="val 4687"/>
                <a:gd name="adj2" fmla="val 299029"/>
                <a:gd name="adj3" fmla="val 2526228"/>
                <a:gd name="adj4" fmla="val 15839769"/>
                <a:gd name="adj5" fmla="val 5469"/>
              </a:avLst>
            </a:prstGeom>
            <a:grpFill/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F32E66-585A-F658-4E10-F4AB9E937CB6}"/>
              </a:ext>
            </a:extLst>
          </p:cNvPr>
          <p:cNvGrpSpPr/>
          <p:nvPr/>
        </p:nvGrpSpPr>
        <p:grpSpPr>
          <a:xfrm>
            <a:off x="379458" y="3942693"/>
            <a:ext cx="1994009" cy="1925080"/>
            <a:chOff x="6048636" y="2319264"/>
            <a:chExt cx="2382426" cy="2382426"/>
          </a:xfrm>
          <a:solidFill>
            <a:schemeClr val="accent2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C6EA7D7-3023-0824-B1F2-1E937172517D}"/>
                </a:ext>
              </a:extLst>
            </p:cNvPr>
            <p:cNvSpPr/>
            <p:nvPr/>
          </p:nvSpPr>
          <p:spPr>
            <a:xfrm>
              <a:off x="6378586" y="2733485"/>
              <a:ext cx="1863090" cy="1863090"/>
            </a:xfrm>
            <a:custGeom>
              <a:avLst/>
              <a:gdLst>
                <a:gd name="connsiteX0" fmla="*/ 1394051 w 1863090"/>
                <a:gd name="connsiteY0" fmla="*/ 471873 h 1863090"/>
                <a:gd name="connsiteX1" fmla="*/ 1668920 w 1863090"/>
                <a:gd name="connsiteY1" fmla="*/ 389033 h 1863090"/>
                <a:gd name="connsiteX2" fmla="*/ 1770062 w 1863090"/>
                <a:gd name="connsiteY2" fmla="*/ 564215 h 1863090"/>
                <a:gd name="connsiteX3" fmla="*/ 1560886 w 1863090"/>
                <a:gd name="connsiteY3" fmla="*/ 760838 h 1863090"/>
                <a:gd name="connsiteX4" fmla="*/ 1560886 w 1863090"/>
                <a:gd name="connsiteY4" fmla="*/ 1102251 h 1863090"/>
                <a:gd name="connsiteX5" fmla="*/ 1770062 w 1863090"/>
                <a:gd name="connsiteY5" fmla="*/ 1298875 h 1863090"/>
                <a:gd name="connsiteX6" fmla="*/ 1668920 w 1863090"/>
                <a:gd name="connsiteY6" fmla="*/ 1474057 h 1863090"/>
                <a:gd name="connsiteX7" fmla="*/ 1394051 w 1863090"/>
                <a:gd name="connsiteY7" fmla="*/ 1391217 h 1863090"/>
                <a:gd name="connsiteX8" fmla="*/ 1098378 w 1863090"/>
                <a:gd name="connsiteY8" fmla="*/ 1561924 h 1863090"/>
                <a:gd name="connsiteX9" fmla="*/ 1032687 w 1863090"/>
                <a:gd name="connsiteY9" fmla="*/ 1841387 h 1863090"/>
                <a:gd name="connsiteX10" fmla="*/ 830403 w 1863090"/>
                <a:gd name="connsiteY10" fmla="*/ 1841387 h 1863090"/>
                <a:gd name="connsiteX11" fmla="*/ 764711 w 1863090"/>
                <a:gd name="connsiteY11" fmla="*/ 1561923 h 1863090"/>
                <a:gd name="connsiteX12" fmla="*/ 469038 w 1863090"/>
                <a:gd name="connsiteY12" fmla="*/ 1391216 h 1863090"/>
                <a:gd name="connsiteX13" fmla="*/ 194170 w 1863090"/>
                <a:gd name="connsiteY13" fmla="*/ 1474057 h 1863090"/>
                <a:gd name="connsiteX14" fmla="*/ 93028 w 1863090"/>
                <a:gd name="connsiteY14" fmla="*/ 1298875 h 1863090"/>
                <a:gd name="connsiteX15" fmla="*/ 302204 w 1863090"/>
                <a:gd name="connsiteY15" fmla="*/ 1102252 h 1863090"/>
                <a:gd name="connsiteX16" fmla="*/ 302204 w 1863090"/>
                <a:gd name="connsiteY16" fmla="*/ 760839 h 1863090"/>
                <a:gd name="connsiteX17" fmla="*/ 93028 w 1863090"/>
                <a:gd name="connsiteY17" fmla="*/ 564215 h 1863090"/>
                <a:gd name="connsiteX18" fmla="*/ 194170 w 1863090"/>
                <a:gd name="connsiteY18" fmla="*/ 389033 h 1863090"/>
                <a:gd name="connsiteX19" fmla="*/ 469039 w 1863090"/>
                <a:gd name="connsiteY19" fmla="*/ 471873 h 1863090"/>
                <a:gd name="connsiteX20" fmla="*/ 764712 w 1863090"/>
                <a:gd name="connsiteY20" fmla="*/ 301166 h 1863090"/>
                <a:gd name="connsiteX21" fmla="*/ 830403 w 1863090"/>
                <a:gd name="connsiteY21" fmla="*/ 21703 h 1863090"/>
                <a:gd name="connsiteX22" fmla="*/ 1032687 w 1863090"/>
                <a:gd name="connsiteY22" fmla="*/ 21703 h 1863090"/>
                <a:gd name="connsiteX23" fmla="*/ 1098379 w 1863090"/>
                <a:gd name="connsiteY23" fmla="*/ 301167 h 1863090"/>
                <a:gd name="connsiteX24" fmla="*/ 1394052 w 1863090"/>
                <a:gd name="connsiteY24" fmla="*/ 471874 h 1863090"/>
                <a:gd name="connsiteX25" fmla="*/ 1394051 w 1863090"/>
                <a:gd name="connsiteY25" fmla="*/ 471873 h 186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3090" h="1863090">
                  <a:moveTo>
                    <a:pt x="1394051" y="471873"/>
                  </a:moveTo>
                  <a:lnTo>
                    <a:pt x="1668920" y="389033"/>
                  </a:lnTo>
                  <a:lnTo>
                    <a:pt x="1770062" y="564215"/>
                  </a:lnTo>
                  <a:lnTo>
                    <a:pt x="1560886" y="760838"/>
                  </a:lnTo>
                  <a:cubicBezTo>
                    <a:pt x="1591207" y="872623"/>
                    <a:pt x="1591207" y="990467"/>
                    <a:pt x="1560886" y="1102251"/>
                  </a:cubicBezTo>
                  <a:lnTo>
                    <a:pt x="1770062" y="1298875"/>
                  </a:lnTo>
                  <a:lnTo>
                    <a:pt x="1668920" y="1474057"/>
                  </a:lnTo>
                  <a:lnTo>
                    <a:pt x="1394051" y="1391217"/>
                  </a:lnTo>
                  <a:cubicBezTo>
                    <a:pt x="1312403" y="1473368"/>
                    <a:pt x="1210347" y="1532290"/>
                    <a:pt x="1098378" y="1561924"/>
                  </a:cubicBezTo>
                  <a:lnTo>
                    <a:pt x="1032687" y="1841387"/>
                  </a:lnTo>
                  <a:lnTo>
                    <a:pt x="830403" y="1841387"/>
                  </a:lnTo>
                  <a:lnTo>
                    <a:pt x="764711" y="1561923"/>
                  </a:lnTo>
                  <a:cubicBezTo>
                    <a:pt x="652742" y="1532290"/>
                    <a:pt x="550686" y="1473368"/>
                    <a:pt x="469038" y="1391216"/>
                  </a:cubicBezTo>
                  <a:lnTo>
                    <a:pt x="194170" y="1474057"/>
                  </a:lnTo>
                  <a:lnTo>
                    <a:pt x="93028" y="1298875"/>
                  </a:lnTo>
                  <a:lnTo>
                    <a:pt x="302204" y="1102252"/>
                  </a:lnTo>
                  <a:cubicBezTo>
                    <a:pt x="271883" y="990467"/>
                    <a:pt x="271883" y="872623"/>
                    <a:pt x="302204" y="760839"/>
                  </a:cubicBezTo>
                  <a:lnTo>
                    <a:pt x="93028" y="564215"/>
                  </a:lnTo>
                  <a:lnTo>
                    <a:pt x="194170" y="389033"/>
                  </a:lnTo>
                  <a:lnTo>
                    <a:pt x="469039" y="471873"/>
                  </a:lnTo>
                  <a:cubicBezTo>
                    <a:pt x="550687" y="389722"/>
                    <a:pt x="652743" y="330800"/>
                    <a:pt x="764712" y="301166"/>
                  </a:cubicBezTo>
                  <a:lnTo>
                    <a:pt x="830403" y="21703"/>
                  </a:lnTo>
                  <a:lnTo>
                    <a:pt x="1032687" y="21703"/>
                  </a:lnTo>
                  <a:lnTo>
                    <a:pt x="1098379" y="301167"/>
                  </a:lnTo>
                  <a:cubicBezTo>
                    <a:pt x="1210348" y="330800"/>
                    <a:pt x="1312404" y="389722"/>
                    <a:pt x="1394052" y="471874"/>
                  </a:cubicBezTo>
                  <a:lnTo>
                    <a:pt x="1394051" y="471873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5376724"/>
                <a:satOff val="21022"/>
                <a:lumOff val="-294"/>
                <a:alphaOff val="0"/>
              </a:schemeClr>
            </a:fillRef>
            <a:effectRef idx="2">
              <a:schemeClr val="accent2">
                <a:hueOff val="-5376724"/>
                <a:satOff val="21022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834" tIns="275430" rIns="263834" bIns="275430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Convergent thinking</a:t>
              </a:r>
            </a:p>
          </p:txBody>
        </p:sp>
        <p:sp>
          <p:nvSpPr>
            <p:cNvPr id="24" name="Shape 23">
              <a:extLst>
                <a:ext uri="{FF2B5EF4-FFF2-40B4-BE49-F238E27FC236}">
                  <a16:creationId xmlns:a16="http://schemas.microsoft.com/office/drawing/2014/main" id="{05E26C23-E219-EDB9-1079-BC8E0F0A1443}"/>
                </a:ext>
              </a:extLst>
            </p:cNvPr>
            <p:cNvSpPr/>
            <p:nvPr/>
          </p:nvSpPr>
          <p:spPr>
            <a:xfrm>
              <a:off x="6048636" y="2319264"/>
              <a:ext cx="2382426" cy="238242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pFill/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5376724"/>
                <a:satOff val="21022"/>
                <a:lumOff val="-294"/>
                <a:alphaOff val="0"/>
              </a:schemeClr>
            </a:fillRef>
            <a:effectRef idx="2">
              <a:schemeClr val="accent2">
                <a:hueOff val="-5376724"/>
                <a:satOff val="21022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4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5B6711-39CD-8DC9-2BAB-CF538D6D7FFF}"/>
              </a:ext>
            </a:extLst>
          </p:cNvPr>
          <p:cNvGrpSpPr/>
          <p:nvPr/>
        </p:nvGrpSpPr>
        <p:grpSpPr>
          <a:xfrm>
            <a:off x="297042" y="1836580"/>
            <a:ext cx="2149942" cy="2075623"/>
            <a:chOff x="7060318" y="1034897"/>
            <a:chExt cx="2568735" cy="256873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8C7113-33ED-AC57-37F5-65A32AF6CCCF}"/>
                </a:ext>
              </a:extLst>
            </p:cNvPr>
            <p:cNvSpPr/>
            <p:nvPr/>
          </p:nvSpPr>
          <p:spPr>
            <a:xfrm>
              <a:off x="7216976" y="1243013"/>
              <a:ext cx="2235707" cy="2235707"/>
            </a:xfrm>
            <a:custGeom>
              <a:avLst/>
              <a:gdLst>
                <a:gd name="connsiteX0" fmla="*/ 1365885 w 1825447"/>
                <a:gd name="connsiteY0" fmla="*/ 462339 h 1825447"/>
                <a:gd name="connsiteX1" fmla="*/ 1635200 w 1825447"/>
                <a:gd name="connsiteY1" fmla="*/ 381173 h 1825447"/>
                <a:gd name="connsiteX2" fmla="*/ 1734298 w 1825447"/>
                <a:gd name="connsiteY2" fmla="*/ 552816 h 1825447"/>
                <a:gd name="connsiteX3" fmla="*/ 1529348 w 1825447"/>
                <a:gd name="connsiteY3" fmla="*/ 745466 h 1825447"/>
                <a:gd name="connsiteX4" fmla="*/ 1529348 w 1825447"/>
                <a:gd name="connsiteY4" fmla="*/ 1079981 h 1825447"/>
                <a:gd name="connsiteX5" fmla="*/ 1734298 w 1825447"/>
                <a:gd name="connsiteY5" fmla="*/ 1272631 h 1825447"/>
                <a:gd name="connsiteX6" fmla="*/ 1635200 w 1825447"/>
                <a:gd name="connsiteY6" fmla="*/ 1444274 h 1825447"/>
                <a:gd name="connsiteX7" fmla="*/ 1365885 w 1825447"/>
                <a:gd name="connsiteY7" fmla="*/ 1363108 h 1825447"/>
                <a:gd name="connsiteX8" fmla="*/ 1076187 w 1825447"/>
                <a:gd name="connsiteY8" fmla="*/ 1530365 h 1825447"/>
                <a:gd name="connsiteX9" fmla="*/ 1011822 w 1825447"/>
                <a:gd name="connsiteY9" fmla="*/ 1804182 h 1825447"/>
                <a:gd name="connsiteX10" fmla="*/ 813625 w 1825447"/>
                <a:gd name="connsiteY10" fmla="*/ 1804182 h 1825447"/>
                <a:gd name="connsiteX11" fmla="*/ 749260 w 1825447"/>
                <a:gd name="connsiteY11" fmla="*/ 1530365 h 1825447"/>
                <a:gd name="connsiteX12" fmla="*/ 459562 w 1825447"/>
                <a:gd name="connsiteY12" fmla="*/ 1363108 h 1825447"/>
                <a:gd name="connsiteX13" fmla="*/ 190247 w 1825447"/>
                <a:gd name="connsiteY13" fmla="*/ 1444274 h 1825447"/>
                <a:gd name="connsiteX14" fmla="*/ 91149 w 1825447"/>
                <a:gd name="connsiteY14" fmla="*/ 1272631 h 1825447"/>
                <a:gd name="connsiteX15" fmla="*/ 296099 w 1825447"/>
                <a:gd name="connsiteY15" fmla="*/ 1079981 h 1825447"/>
                <a:gd name="connsiteX16" fmla="*/ 296099 w 1825447"/>
                <a:gd name="connsiteY16" fmla="*/ 745466 h 1825447"/>
                <a:gd name="connsiteX17" fmla="*/ 91149 w 1825447"/>
                <a:gd name="connsiteY17" fmla="*/ 552816 h 1825447"/>
                <a:gd name="connsiteX18" fmla="*/ 190247 w 1825447"/>
                <a:gd name="connsiteY18" fmla="*/ 381173 h 1825447"/>
                <a:gd name="connsiteX19" fmla="*/ 459562 w 1825447"/>
                <a:gd name="connsiteY19" fmla="*/ 462339 h 1825447"/>
                <a:gd name="connsiteX20" fmla="*/ 749260 w 1825447"/>
                <a:gd name="connsiteY20" fmla="*/ 295082 h 1825447"/>
                <a:gd name="connsiteX21" fmla="*/ 813625 w 1825447"/>
                <a:gd name="connsiteY21" fmla="*/ 21265 h 1825447"/>
                <a:gd name="connsiteX22" fmla="*/ 1011822 w 1825447"/>
                <a:gd name="connsiteY22" fmla="*/ 21265 h 1825447"/>
                <a:gd name="connsiteX23" fmla="*/ 1076187 w 1825447"/>
                <a:gd name="connsiteY23" fmla="*/ 295082 h 1825447"/>
                <a:gd name="connsiteX24" fmla="*/ 1365885 w 1825447"/>
                <a:gd name="connsiteY24" fmla="*/ 462339 h 18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25447" h="1825447">
                  <a:moveTo>
                    <a:pt x="1174943" y="461752"/>
                  </a:moveTo>
                  <a:lnTo>
                    <a:pt x="1370193" y="340826"/>
                  </a:lnTo>
                  <a:lnTo>
                    <a:pt x="1484621" y="455254"/>
                  </a:lnTo>
                  <a:lnTo>
                    <a:pt x="1363694" y="650504"/>
                  </a:lnTo>
                  <a:cubicBezTo>
                    <a:pt x="1410271" y="730606"/>
                    <a:pt x="1434671" y="821669"/>
                    <a:pt x="1434386" y="914327"/>
                  </a:cubicBezTo>
                  <a:lnTo>
                    <a:pt x="1636736" y="1022954"/>
                  </a:lnTo>
                  <a:lnTo>
                    <a:pt x="1594853" y="1179267"/>
                  </a:lnTo>
                  <a:lnTo>
                    <a:pt x="1365298" y="1172166"/>
                  </a:lnTo>
                  <a:cubicBezTo>
                    <a:pt x="1319215" y="1252553"/>
                    <a:pt x="1252553" y="1319216"/>
                    <a:pt x="1172166" y="1365298"/>
                  </a:cubicBezTo>
                  <a:lnTo>
                    <a:pt x="1179267" y="1594853"/>
                  </a:lnTo>
                  <a:lnTo>
                    <a:pt x="1022954" y="1636737"/>
                  </a:lnTo>
                  <a:lnTo>
                    <a:pt x="914327" y="1434386"/>
                  </a:lnTo>
                  <a:cubicBezTo>
                    <a:pt x="821668" y="1434670"/>
                    <a:pt x="730606" y="1410270"/>
                    <a:pt x="650504" y="1363695"/>
                  </a:cubicBezTo>
                  <a:lnTo>
                    <a:pt x="455254" y="1484621"/>
                  </a:lnTo>
                  <a:lnTo>
                    <a:pt x="340826" y="1370193"/>
                  </a:lnTo>
                  <a:lnTo>
                    <a:pt x="461753" y="1174943"/>
                  </a:lnTo>
                  <a:cubicBezTo>
                    <a:pt x="415176" y="1094841"/>
                    <a:pt x="390776" y="1003778"/>
                    <a:pt x="391061" y="911120"/>
                  </a:cubicBezTo>
                  <a:lnTo>
                    <a:pt x="188711" y="802493"/>
                  </a:lnTo>
                  <a:lnTo>
                    <a:pt x="230594" y="646180"/>
                  </a:lnTo>
                  <a:lnTo>
                    <a:pt x="460149" y="653281"/>
                  </a:lnTo>
                  <a:cubicBezTo>
                    <a:pt x="506232" y="572894"/>
                    <a:pt x="572894" y="506231"/>
                    <a:pt x="653281" y="460149"/>
                  </a:cubicBezTo>
                  <a:lnTo>
                    <a:pt x="646180" y="230594"/>
                  </a:lnTo>
                  <a:lnTo>
                    <a:pt x="802493" y="188710"/>
                  </a:lnTo>
                  <a:lnTo>
                    <a:pt x="911120" y="391061"/>
                  </a:lnTo>
                  <a:cubicBezTo>
                    <a:pt x="1003779" y="390777"/>
                    <a:pt x="1094841" y="415177"/>
                    <a:pt x="1174943" y="461752"/>
                  </a:cubicBezTo>
                  <a:close/>
                </a:path>
              </a:pathLst>
            </a:cu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597" tIns="350597" rIns="340595" bIns="350597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Divergent</a:t>
              </a:r>
              <a:br>
                <a:rPr lang="en-GB" sz="1100" dirty="0"/>
              </a:br>
              <a:r>
                <a:rPr lang="en-GB" sz="1100" dirty="0"/>
                <a:t>thinking</a:t>
              </a:r>
            </a:p>
          </p:txBody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F5A67A30-16C6-3C79-B75B-B15088FC9224}"/>
                </a:ext>
              </a:extLst>
            </p:cNvPr>
            <p:cNvSpPr/>
            <p:nvPr/>
          </p:nvSpPr>
          <p:spPr>
            <a:xfrm rot="7178301">
              <a:off x="7060318" y="1034897"/>
              <a:ext cx="2568735" cy="256873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400"/>
            </a:p>
          </p:txBody>
        </p:sp>
      </p:grp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65E2BB-D80C-F3D4-76D6-F8B8D6A7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CD5242-A98D-EE56-D880-9C0F4C768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23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759778-BD98-F26D-FECB-E3F0E96F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GB" dirty="0"/>
              <a:t>When creativity &amp; innovation is needed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87FDC2-7256-40F8-5513-1893DFA391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1609671"/>
            <a:ext cx="6161862" cy="892552"/>
          </a:xfrm>
        </p:spPr>
        <p:txBody>
          <a:bodyPr/>
          <a:lstStyle/>
          <a:p>
            <a:r>
              <a:rPr lang="en-GB" dirty="0"/>
              <a:t>Thinking about your organization and your team:</a:t>
            </a:r>
          </a:p>
          <a:p>
            <a:pPr lvl="1"/>
            <a:r>
              <a:rPr lang="en-GB" dirty="0"/>
              <a:t>What innovation is needed to support the organizational strategy?</a:t>
            </a:r>
          </a:p>
          <a:p>
            <a:pPr lvl="1"/>
            <a:r>
              <a:rPr lang="en-GB" dirty="0"/>
              <a:t>What are some situations where creativity &amp; innovation might be valued?</a:t>
            </a:r>
          </a:p>
          <a:p>
            <a:pPr lvl="1"/>
            <a:r>
              <a:rPr lang="en-GB" dirty="0"/>
              <a:t>What are some situations where creativity &amp; innovation should NOT be a priority?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F3545711-0429-3F19-83AF-9DF0CFF3B7A2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47662" y="2801938"/>
          <a:ext cx="6162675" cy="52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038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  <a:gridCol w="2382837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GB" sz="1200" dirty="0"/>
                        <a:t>Team / Division / Organization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are some situations where creativity &amp; innovation might be valued?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are some situations where creativity &amp; innovation should NOT be a priority?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2306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5687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511B2-F500-C294-FF37-B7FEF9B47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77B89-A64D-C0BF-2BDE-974D0E59E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123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1AE5-D81B-71EA-D2E2-04F35D31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creativity &amp; innovation benefits…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BD6E1-A242-F5EE-FDFD-D963DFAAFB40}"/>
              </a:ext>
            </a:extLst>
          </p:cNvPr>
          <p:cNvGrpSpPr/>
          <p:nvPr/>
        </p:nvGrpSpPr>
        <p:grpSpPr>
          <a:xfrm>
            <a:off x="451262" y="1819283"/>
            <a:ext cx="5957986" cy="6090875"/>
            <a:chOff x="71253" y="1712404"/>
            <a:chExt cx="5957986" cy="60908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93E337-2946-39FA-E632-72B858114807}"/>
                </a:ext>
              </a:extLst>
            </p:cNvPr>
            <p:cNvSpPr/>
            <p:nvPr/>
          </p:nvSpPr>
          <p:spPr>
            <a:xfrm>
              <a:off x="3307867" y="5204011"/>
              <a:ext cx="2721372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241640" rIns="72857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8D540CC-5172-C76D-B94F-E189FA4A4947}"/>
                </a:ext>
              </a:extLst>
            </p:cNvPr>
            <p:cNvSpPr/>
            <p:nvPr/>
          </p:nvSpPr>
          <p:spPr>
            <a:xfrm>
              <a:off x="71253" y="5204011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94980" rIns="802169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B3814B-26B9-12BC-E6C2-CB38B7B04FE1}"/>
                </a:ext>
              </a:extLst>
            </p:cNvPr>
            <p:cNvSpPr/>
            <p:nvPr/>
          </p:nvSpPr>
          <p:spPr>
            <a:xfrm>
              <a:off x="3305357" y="1712405"/>
              <a:ext cx="2721372" cy="2601390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72857" rIns="72857" bIns="29498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16BE32-A7DD-51E5-056A-1BAEFCEE9CD6}"/>
                </a:ext>
              </a:extLst>
            </p:cNvPr>
            <p:cNvSpPr/>
            <p:nvPr/>
          </p:nvSpPr>
          <p:spPr>
            <a:xfrm>
              <a:off x="71253" y="1712404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35517" rIns="802169" bIns="2416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A272A9-9B26-A883-3DAB-59DED2D86560}"/>
                </a:ext>
              </a:extLst>
            </p:cNvPr>
            <p:cNvSpPr/>
            <p:nvPr/>
          </p:nvSpPr>
          <p:spPr>
            <a:xfrm>
              <a:off x="1847363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1202240"/>
                  </a:moveTo>
                  <a:cubicBezTo>
                    <a:pt x="0" y="538261"/>
                    <a:pt x="538261" y="0"/>
                    <a:pt x="1202240" y="0"/>
                  </a:cubicBezTo>
                  <a:lnTo>
                    <a:pt x="1202240" y="1202240"/>
                  </a:lnTo>
                  <a:lnTo>
                    <a:pt x="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Individuals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24D320-38A5-5EA1-C7DF-88B0DD12FD87}"/>
                </a:ext>
              </a:extLst>
            </p:cNvPr>
            <p:cNvSpPr/>
            <p:nvPr/>
          </p:nvSpPr>
          <p:spPr>
            <a:xfrm>
              <a:off x="3105134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0"/>
                  </a:moveTo>
                  <a:cubicBezTo>
                    <a:pt x="663979" y="0"/>
                    <a:pt x="1202240" y="538261"/>
                    <a:pt x="1202240" y="1202240"/>
                  </a:cubicBezTo>
                  <a:lnTo>
                    <a:pt x="0" y="120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584482"/>
                <a:satOff val="14015"/>
                <a:lumOff val="-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Teams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0A335B-A359-8E28-783F-A4C44B5FAB18}"/>
                </a:ext>
              </a:extLst>
            </p:cNvPr>
            <p:cNvSpPr/>
            <p:nvPr/>
          </p:nvSpPr>
          <p:spPr>
            <a:xfrm rot="21600000">
              <a:off x="3105134" y="4757721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0"/>
                  </a:moveTo>
                  <a:cubicBezTo>
                    <a:pt x="1202240" y="663979"/>
                    <a:pt x="663979" y="1202240"/>
                    <a:pt x="0" y="1202240"/>
                  </a:cubicBezTo>
                  <a:lnTo>
                    <a:pt x="0" y="0"/>
                  </a:lnTo>
                  <a:lnTo>
                    <a:pt x="1202240" y="0"/>
                  </a:lnTo>
                  <a:close/>
                </a:path>
              </a:pathLst>
            </a:custGeom>
            <a:solidFill>
              <a:schemeClr val="accent4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168965"/>
                <a:satOff val="28030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Managers and leaders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D4F893-A63C-9F7D-B559-AD2F595E414A}"/>
                </a:ext>
              </a:extLst>
            </p:cNvPr>
            <p:cNvSpPr/>
            <p:nvPr/>
          </p:nvSpPr>
          <p:spPr>
            <a:xfrm rot="21600000">
              <a:off x="1847362" y="4757721"/>
              <a:ext cx="1202241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1202240"/>
                  </a:moveTo>
                  <a:cubicBezTo>
                    <a:pt x="538261" y="1202240"/>
                    <a:pt x="0" y="663979"/>
                    <a:pt x="0" y="0"/>
                  </a:cubicBezTo>
                  <a:lnTo>
                    <a:pt x="1202240" y="0"/>
                  </a:lnTo>
                  <a:lnTo>
                    <a:pt x="120224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Organization</a:t>
              </a:r>
            </a:p>
          </p:txBody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id="{F688699C-394A-26C8-9027-A990A0B8B15C}"/>
                </a:ext>
              </a:extLst>
            </p:cNvPr>
            <p:cNvSpPr/>
            <p:nvPr/>
          </p:nvSpPr>
          <p:spPr>
            <a:xfrm>
              <a:off x="2869822" y="4480068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Arrow: Circular 14">
              <a:extLst>
                <a:ext uri="{FF2B5EF4-FFF2-40B4-BE49-F238E27FC236}">
                  <a16:creationId xmlns:a16="http://schemas.microsoft.com/office/drawing/2014/main" id="{0755D8DA-CB29-4221-2314-0A540C8664F1}"/>
                </a:ext>
              </a:extLst>
            </p:cNvPr>
            <p:cNvSpPr/>
            <p:nvPr/>
          </p:nvSpPr>
          <p:spPr>
            <a:xfrm rot="10800000">
              <a:off x="2869822" y="4618895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F62E26D-8938-3833-EDD5-9D50F21C6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B65D5F-7601-4A61-68FE-CC1BC20D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471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BD450-C494-FF3F-2941-57F9BBBC4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94CE-E794-7449-329E-181A131B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creativity &amp; innovation benefits…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D5D6B-D85B-5EB4-6CB6-52F87106D275}"/>
              </a:ext>
            </a:extLst>
          </p:cNvPr>
          <p:cNvGrpSpPr/>
          <p:nvPr/>
        </p:nvGrpSpPr>
        <p:grpSpPr>
          <a:xfrm>
            <a:off x="451262" y="1819283"/>
            <a:ext cx="5957986" cy="6090875"/>
            <a:chOff x="71253" y="1712404"/>
            <a:chExt cx="5957986" cy="60908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C40254-B247-AD17-27F2-C743790A4E2E}"/>
                </a:ext>
              </a:extLst>
            </p:cNvPr>
            <p:cNvSpPr/>
            <p:nvPr/>
          </p:nvSpPr>
          <p:spPr>
            <a:xfrm>
              <a:off x="3307867" y="5204011"/>
              <a:ext cx="2721372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241640" rIns="72857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Improved problem-solving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Fewer difficult conversations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Higher engagement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Better team dynamics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Opportunity to be coach and leader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4FBCDC-9240-D57E-C7D8-F963BCF5113F}"/>
                </a:ext>
              </a:extLst>
            </p:cNvPr>
            <p:cNvSpPr/>
            <p:nvPr/>
          </p:nvSpPr>
          <p:spPr>
            <a:xfrm>
              <a:off x="71253" y="5204011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94980" rIns="802169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Market leadership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Speed to market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Talent attraction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Increased productivity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Reduced costs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D8F8D4-9EDD-72F7-9EE5-A96C030068C1}"/>
                </a:ext>
              </a:extLst>
            </p:cNvPr>
            <p:cNvSpPr/>
            <p:nvPr/>
          </p:nvSpPr>
          <p:spPr>
            <a:xfrm>
              <a:off x="3305357" y="1712405"/>
              <a:ext cx="2721372" cy="2601390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72857" rIns="72857" bIns="29498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Improved problem-solving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Stronger relationships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Greater collaboration and engagement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Increased productivity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73AF38-9CE6-4D96-91D9-CB7034F6CBF8}"/>
                </a:ext>
              </a:extLst>
            </p:cNvPr>
            <p:cNvSpPr/>
            <p:nvPr/>
          </p:nvSpPr>
          <p:spPr>
            <a:xfrm>
              <a:off x="71253" y="1712404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35517" rIns="802169" bIns="2416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Greater sense of control and pride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Less stress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Increased resilience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Higher engagement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Improved self-expression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C6D301-8E6B-C37D-1F98-E154B525D499}"/>
                </a:ext>
              </a:extLst>
            </p:cNvPr>
            <p:cNvSpPr/>
            <p:nvPr/>
          </p:nvSpPr>
          <p:spPr>
            <a:xfrm>
              <a:off x="1847363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1202240"/>
                  </a:moveTo>
                  <a:cubicBezTo>
                    <a:pt x="0" y="538261"/>
                    <a:pt x="538261" y="0"/>
                    <a:pt x="1202240" y="0"/>
                  </a:cubicBezTo>
                  <a:lnTo>
                    <a:pt x="1202240" y="1202240"/>
                  </a:lnTo>
                  <a:lnTo>
                    <a:pt x="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Individuals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E06176-E937-1AC6-B18A-212FE948E50E}"/>
                </a:ext>
              </a:extLst>
            </p:cNvPr>
            <p:cNvSpPr/>
            <p:nvPr/>
          </p:nvSpPr>
          <p:spPr>
            <a:xfrm>
              <a:off x="3105134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0"/>
                  </a:moveTo>
                  <a:cubicBezTo>
                    <a:pt x="663979" y="0"/>
                    <a:pt x="1202240" y="538261"/>
                    <a:pt x="1202240" y="1202240"/>
                  </a:cubicBezTo>
                  <a:lnTo>
                    <a:pt x="0" y="120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584482"/>
                <a:satOff val="14015"/>
                <a:lumOff val="-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Teams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E95565-0CB9-31BC-89E7-0E4B6144DD3F}"/>
                </a:ext>
              </a:extLst>
            </p:cNvPr>
            <p:cNvSpPr/>
            <p:nvPr/>
          </p:nvSpPr>
          <p:spPr>
            <a:xfrm rot="21600000">
              <a:off x="3105134" y="4757721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0"/>
                  </a:moveTo>
                  <a:cubicBezTo>
                    <a:pt x="1202240" y="663979"/>
                    <a:pt x="663979" y="1202240"/>
                    <a:pt x="0" y="1202240"/>
                  </a:cubicBezTo>
                  <a:lnTo>
                    <a:pt x="0" y="0"/>
                  </a:lnTo>
                  <a:lnTo>
                    <a:pt x="1202240" y="0"/>
                  </a:lnTo>
                  <a:close/>
                </a:path>
              </a:pathLst>
            </a:custGeom>
            <a:solidFill>
              <a:schemeClr val="accent4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168965"/>
                <a:satOff val="28030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Managers and leaders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E1059B-A45F-D53D-DB96-C060EEA24D8D}"/>
                </a:ext>
              </a:extLst>
            </p:cNvPr>
            <p:cNvSpPr/>
            <p:nvPr/>
          </p:nvSpPr>
          <p:spPr>
            <a:xfrm rot="21600000">
              <a:off x="1847362" y="4757721"/>
              <a:ext cx="1202241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1202240"/>
                  </a:moveTo>
                  <a:cubicBezTo>
                    <a:pt x="538261" y="1202240"/>
                    <a:pt x="0" y="663979"/>
                    <a:pt x="0" y="0"/>
                  </a:cubicBezTo>
                  <a:lnTo>
                    <a:pt x="1202240" y="0"/>
                  </a:lnTo>
                  <a:lnTo>
                    <a:pt x="120224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Organization</a:t>
              </a:r>
            </a:p>
          </p:txBody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id="{1B44DD23-CA49-1CE1-D1EE-AF1205C4DA65}"/>
                </a:ext>
              </a:extLst>
            </p:cNvPr>
            <p:cNvSpPr/>
            <p:nvPr/>
          </p:nvSpPr>
          <p:spPr>
            <a:xfrm>
              <a:off x="2869822" y="4480068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Arrow: Circular 14">
              <a:extLst>
                <a:ext uri="{FF2B5EF4-FFF2-40B4-BE49-F238E27FC236}">
                  <a16:creationId xmlns:a16="http://schemas.microsoft.com/office/drawing/2014/main" id="{9F3991EC-D628-21D7-EB8D-84196FB0EF59}"/>
                </a:ext>
              </a:extLst>
            </p:cNvPr>
            <p:cNvSpPr/>
            <p:nvPr/>
          </p:nvSpPr>
          <p:spPr>
            <a:xfrm rot="10800000">
              <a:off x="2869822" y="4618895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B50D3A9-F7C8-8E09-98EF-FAD287A93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C683DCD-F8FE-B80D-8D67-15A333C5C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9980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4F42-534A-6E42-ECAA-9967ECC77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E1D2-B2CC-6DC1-D8BE-387A9F5F4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Supporting</a:t>
            </a:r>
            <a:br>
              <a:rPr lang="en-GB" dirty="0"/>
            </a:br>
            <a:r>
              <a:rPr lang="en-GB" dirty="0"/>
              <a:t>Creativity &amp;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35E82-388F-20CF-621A-CF80F341D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672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6B2F97-AF9E-EE63-5526-B2D9C212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creativity &amp; innovation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EDA2C067-C646-AE65-646C-84729E0502A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7577318"/>
              </p:ext>
            </p:extLst>
          </p:nvPr>
        </p:nvGraphicFramePr>
        <p:xfrm>
          <a:off x="344488" y="1741488"/>
          <a:ext cx="6162675" cy="644162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80435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2850078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  <a:gridCol w="2832162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2147207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What organizational structures get in the way?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dirty="0"/>
                        <a:t>How could you overcome these barriers?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21472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must leaders do to support creativity &amp; innovation?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are some options to develop those capabilities?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21472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Managers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must managers do to support creativity &amp; innovation?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are some options to develop those capabilities?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A63BC-643B-3046-AE95-9CEEF98FB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E955B-6CB4-3293-3DEE-D0FDC2C7E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6666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21942-E14C-66E8-EEA1-443339984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43" y="4323916"/>
            <a:ext cx="2982948" cy="50685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Leaders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11F7CE-37EE-D510-C056-8DB8C65D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27210" y="4987636"/>
            <a:ext cx="2979218" cy="3016674"/>
          </a:xfrm>
        </p:spPr>
        <p:txBody>
          <a:bodyPr/>
          <a:lstStyle/>
          <a:p>
            <a:r>
              <a:rPr lang="en-GB" dirty="0"/>
              <a:t>Similar to leaders plus:</a:t>
            </a:r>
          </a:p>
          <a:p>
            <a:pPr lvl="1"/>
            <a:r>
              <a:rPr lang="en-GB" dirty="0"/>
              <a:t>Coach whenever possible</a:t>
            </a:r>
          </a:p>
          <a:p>
            <a:pPr lvl="1"/>
            <a:r>
              <a:rPr lang="en-GB" dirty="0"/>
              <a:t>Set and refine goals together</a:t>
            </a:r>
          </a:p>
          <a:p>
            <a:pPr lvl="1"/>
            <a:r>
              <a:rPr lang="en-GB" dirty="0"/>
              <a:t>Link goals and tasks to strategy</a:t>
            </a:r>
          </a:p>
          <a:p>
            <a:pPr lvl="1"/>
            <a:r>
              <a:rPr lang="en-GB" dirty="0"/>
              <a:t>Offer choice and autonomy/support as needed</a:t>
            </a:r>
          </a:p>
          <a:p>
            <a:pPr lvl="1"/>
            <a:r>
              <a:rPr lang="en-GB" dirty="0"/>
              <a:t>Support prioritization</a:t>
            </a:r>
          </a:p>
          <a:p>
            <a:pPr lvl="1"/>
            <a:r>
              <a:rPr lang="en-GB" dirty="0"/>
              <a:t>Check in regularly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16B2F97-AF9E-EE63-5526-B2D9C212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creativity &amp; innovation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1D8492-E521-8663-0BFB-7F50678F13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7211" y="4323916"/>
            <a:ext cx="2982948" cy="506853"/>
          </a:xfrm>
        </p:spPr>
        <p:txBody>
          <a:bodyPr/>
          <a:lstStyle/>
          <a:p>
            <a:r>
              <a:rPr lang="en-GB" dirty="0">
                <a:solidFill>
                  <a:srgbClr val="4038B0"/>
                </a:solidFill>
              </a:rPr>
              <a:t>Managers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6C40F5-D88D-4241-9843-FC1ABBE3E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841" y="4987636"/>
            <a:ext cx="2982949" cy="3016674"/>
          </a:xfrm>
        </p:spPr>
        <p:txBody>
          <a:bodyPr/>
          <a:lstStyle/>
          <a:p>
            <a:r>
              <a:rPr lang="en-GB" dirty="0"/>
              <a:t>Some examples include:</a:t>
            </a:r>
          </a:p>
          <a:p>
            <a:pPr lvl="1"/>
            <a:r>
              <a:rPr lang="en-GB" dirty="0"/>
              <a:t>Communicate plans and strategies</a:t>
            </a:r>
          </a:p>
          <a:p>
            <a:pPr lvl="1"/>
            <a:r>
              <a:rPr lang="en-GB" dirty="0"/>
              <a:t>Ask for input and ideas</a:t>
            </a:r>
          </a:p>
          <a:p>
            <a:pPr lvl="1"/>
            <a:r>
              <a:rPr lang="en-GB" dirty="0"/>
              <a:t>Respond to and reward suggestions</a:t>
            </a:r>
          </a:p>
          <a:p>
            <a:pPr lvl="1"/>
            <a:r>
              <a:rPr lang="en-GB" dirty="0"/>
              <a:t>Act on suggestions</a:t>
            </a:r>
          </a:p>
          <a:p>
            <a:pPr lvl="1"/>
            <a:r>
              <a:rPr lang="en-GB" dirty="0"/>
              <a:t>Reward mistakes and learning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97CCF-8B08-F8C4-68AB-0ED8EF66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58" y="1563516"/>
            <a:ext cx="3363754" cy="248246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0D8E639-2BC4-74B9-4458-D79C5D02C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DF3CE0-CB95-BA2F-941D-711DA1CEE2DE}"/>
              </a:ext>
            </a:extLst>
          </p:cNvPr>
          <p:cNvSpPr txBox="1">
            <a:spLocks/>
          </p:cNvSpPr>
          <p:nvPr/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>
            <a:normAutofit/>
          </a:bodyPr>
          <a:lstStyle>
            <a:lvl1pPr marL="0" indent="0" algn="r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461A4C-1453-7247-9AAE-4D0675A386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7883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85A1C-F235-BA51-C870-4A09F980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CBB4-919B-9A00-1A83-59068CE06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Developing</a:t>
            </a:r>
            <a:br>
              <a:rPr lang="en-GB" dirty="0"/>
            </a:br>
            <a:r>
              <a:rPr lang="en-GB" dirty="0"/>
              <a:t>Creativity &amp;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F2EA4-D0A0-A4C4-F6B8-EC1DC43AF1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66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67F90-FFD2-5E41-A28A-54D955A5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71AE47-8104-FBFB-0FA1-10BED0F25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43" y="1758847"/>
            <a:ext cx="2982948" cy="506853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0CE0-77BC-E100-98B4-686FBD1D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841" y="2481943"/>
            <a:ext cx="2982949" cy="2841804"/>
          </a:xfrm>
        </p:spPr>
        <p:txBody>
          <a:bodyPr>
            <a:spAutoFit/>
          </a:bodyPr>
          <a:lstStyle/>
          <a:p>
            <a:r>
              <a:rPr lang="en-GB" dirty="0"/>
              <a:t>Upon completion of this workshop you will be able to:</a:t>
            </a:r>
          </a:p>
          <a:p>
            <a:pPr lvl="1"/>
            <a:r>
              <a:rPr lang="en-GB" dirty="0"/>
              <a:t>Describe how creativity &amp; innovation can benefit your teams, managers, leaders and organization</a:t>
            </a:r>
          </a:p>
          <a:p>
            <a:pPr lvl="1"/>
            <a:r>
              <a:rPr lang="en-GB" dirty="0"/>
              <a:t>Identify organizational barriers to creativity &amp; innovation</a:t>
            </a:r>
          </a:p>
          <a:p>
            <a:pPr lvl="1"/>
            <a:r>
              <a:rPr lang="en-GB" dirty="0"/>
              <a:t>Discuss organizational structures required to support creativity &amp; innovation</a:t>
            </a:r>
          </a:p>
          <a:p>
            <a:pPr lvl="1"/>
            <a:r>
              <a:rPr lang="en-GB" dirty="0"/>
              <a:t>Identify approaches for development at various levels</a:t>
            </a:r>
            <a:endParaRPr lang="en-US" dirty="0"/>
          </a:p>
          <a:p>
            <a:pPr lvl="1"/>
            <a:r>
              <a:rPr lang="en-GB" dirty="0"/>
              <a:t>Identify key resources to support your implementation plan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1602548-EB99-1EE3-9E85-FE2851B24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27210" y="2481943"/>
            <a:ext cx="2979218" cy="5522367"/>
          </a:xfrm>
        </p:spPr>
        <p:txBody>
          <a:bodyPr/>
          <a:lstStyle/>
          <a:p>
            <a:pPr lvl="1"/>
            <a:r>
              <a:rPr lang="en-GB" dirty="0"/>
              <a:t>About the Skills for Success</a:t>
            </a:r>
            <a:endParaRPr lang="en-US" dirty="0"/>
          </a:p>
          <a:p>
            <a:pPr lvl="1"/>
            <a:r>
              <a:rPr lang="en-US" dirty="0"/>
              <a:t>About creativity &amp; innovation</a:t>
            </a:r>
          </a:p>
          <a:p>
            <a:pPr lvl="2"/>
            <a:r>
              <a:rPr lang="en-US" dirty="0"/>
              <a:t>According to ESDC</a:t>
            </a:r>
          </a:p>
          <a:p>
            <a:pPr lvl="2"/>
            <a:r>
              <a:rPr lang="en-US" dirty="0"/>
              <a:t>In the research</a:t>
            </a:r>
          </a:p>
          <a:p>
            <a:pPr lvl="2"/>
            <a:r>
              <a:rPr lang="en-US" dirty="0"/>
              <a:t>In organizations</a:t>
            </a:r>
          </a:p>
          <a:p>
            <a:pPr lvl="1"/>
            <a:r>
              <a:rPr lang="en-US" dirty="0"/>
              <a:t>Strategies for increasing creativity &amp; innovation </a:t>
            </a:r>
          </a:p>
          <a:p>
            <a:pPr lvl="1"/>
            <a:r>
              <a:rPr lang="en-GB" dirty="0"/>
              <a:t>Additional resources</a:t>
            </a:r>
          </a:p>
          <a:p>
            <a:pPr lvl="1"/>
            <a:r>
              <a:rPr lang="en-GB" dirty="0"/>
              <a:t>Issuing badges</a:t>
            </a:r>
          </a:p>
          <a:p>
            <a:pPr lvl="1"/>
            <a:r>
              <a:rPr lang="en-GB" dirty="0"/>
              <a:t>Wrap up &amp; close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FC7C4-31C9-E3F1-52E6-02B4211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42" y="486837"/>
            <a:ext cx="6158586" cy="862572"/>
          </a:xfrm>
        </p:spPr>
        <p:txBody>
          <a:bodyPr/>
          <a:lstStyle/>
          <a:p>
            <a:r>
              <a:rPr lang="en-CA"/>
              <a:t>Objectives for today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7E6360-0949-892E-FB29-3165E13875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7211" y="1758847"/>
            <a:ext cx="2982948" cy="506853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288ED-BAB7-3413-7047-D07E98D5E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8"/>
            <a:ext cx="2314575" cy="486833"/>
          </a:xfrm>
        </p:spPr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8D3C0-3643-F935-63E8-4BE27214F4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89868" y="8475137"/>
            <a:ext cx="716560" cy="486833"/>
          </a:xfrm>
        </p:spPr>
        <p:txBody>
          <a:bodyPr/>
          <a:lstStyle/>
          <a:p>
            <a:fld id="{41461A4C-1453-7247-9AAE-4D0675A38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10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A98E7-B966-475D-9581-D846497B2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BB5173-776F-B86D-155F-7374FA82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Creativity &amp; innovation in the research: individuals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8E669-6604-59E8-2146-1C2C2A6B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630800"/>
            <a:ext cx="3844011" cy="1549142"/>
          </a:xfrm>
        </p:spPr>
        <p:txBody>
          <a:bodyPr>
            <a:spAutoFit/>
          </a:bodyPr>
          <a:lstStyle/>
          <a:p>
            <a:pPr lvl="1"/>
            <a:r>
              <a:rPr lang="en-GB" dirty="0"/>
              <a:t>People approach creative problem-solving with habits and preferences </a:t>
            </a:r>
            <a:r>
              <a:rPr lang="en-GB" sz="1000" dirty="0"/>
              <a:t>(Puccio, 2005) </a:t>
            </a:r>
          </a:p>
          <a:p>
            <a:pPr lvl="1"/>
            <a:r>
              <a:rPr lang="en-GB" dirty="0"/>
              <a:t>Differences may arise from personality, motivation </a:t>
            </a:r>
            <a:r>
              <a:rPr lang="en-GB" sz="1000" dirty="0"/>
              <a:t>(Batey 2011)</a:t>
            </a:r>
            <a:r>
              <a:rPr lang="en-GB" dirty="0"/>
              <a:t>, expertise, or experiences of problem-solving </a:t>
            </a:r>
            <a:r>
              <a:rPr lang="en-GB" sz="1000" dirty="0"/>
              <a:t>(Napier &amp; Usui, 2008)</a:t>
            </a:r>
          </a:p>
          <a:p>
            <a:pPr lvl="1"/>
            <a:r>
              <a:rPr lang="en-GB" dirty="0"/>
              <a:t>Differences also arise based on context such as industry, job, experience</a:t>
            </a:r>
            <a:br>
              <a:rPr lang="en-GB" dirty="0"/>
            </a:br>
            <a:r>
              <a:rPr lang="en-GB" sz="1000" dirty="0"/>
              <a:t>(Napier &amp; Usui, 2008) </a:t>
            </a:r>
            <a:endParaRPr lang="en-GB" dirty="0"/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7283FC8C-B9A9-BDA7-7A84-AEB4DD449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799056"/>
              </p:ext>
            </p:extLst>
          </p:nvPr>
        </p:nvGraphicFramePr>
        <p:xfrm>
          <a:off x="344566" y="3855461"/>
          <a:ext cx="6018134" cy="19001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60768">
                  <a:extLst>
                    <a:ext uri="{9D8B030D-6E8A-4147-A177-3AD203B41FA5}">
                      <a16:colId xmlns:a16="http://schemas.microsoft.com/office/drawing/2014/main" val="363430109"/>
                    </a:ext>
                  </a:extLst>
                </a:gridCol>
                <a:gridCol w="4557366">
                  <a:extLst>
                    <a:ext uri="{9D8B030D-6E8A-4147-A177-3AD203B41FA5}">
                      <a16:colId xmlns:a16="http://schemas.microsoft.com/office/drawing/2014/main" val="4196738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200" b="1" kern="100" dirty="0">
                          <a:effectLst/>
                        </a:rPr>
                        <a:t>Generators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CA" sz="1200" kern="100" dirty="0">
                          <a:effectLst/>
                        </a:rPr>
                        <a:t>Focus on discovering problems and looking for facts (divergence)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84265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b="1" kern="100">
                          <a:effectLst/>
                        </a:rPr>
                        <a:t>Conceptualizers</a:t>
                      </a:r>
                      <a:endParaRPr lang="en-GB" sz="1200" kern="100">
                        <a:effectLst/>
                      </a:endParaRPr>
                    </a:p>
                    <a:p>
                      <a:r>
                        <a:rPr lang="en-CA" sz="1200" b="1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CA" sz="1200" kern="100" dirty="0">
                          <a:effectLst/>
                        </a:rPr>
                        <a:t>Focus on defining a problem and finding useful ideas (divergence)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7742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b="1" kern="100">
                          <a:effectLst/>
                        </a:rPr>
                        <a:t>Optimizers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CA" sz="1200" kern="100" dirty="0">
                          <a:effectLst/>
                        </a:rPr>
                        <a:t>Focus on evaluating and selecting ideas, and planning (convergence) 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99430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b="1" kern="100">
                          <a:effectLst/>
                        </a:rPr>
                        <a:t>Implementors</a:t>
                      </a:r>
                      <a:endParaRPr lang="en-GB" sz="1200" kern="100">
                        <a:effectLst/>
                      </a:endParaRPr>
                    </a:p>
                    <a:p>
                      <a:r>
                        <a:rPr lang="en-CA" sz="1200" b="1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CA" sz="1200" kern="100" dirty="0">
                          <a:effectLst/>
                        </a:rPr>
                        <a:t>Focus on gaining acceptance of an idea and putting it into action (convergence)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124437166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684B5780-51DF-81BA-8754-61FF91C60901}"/>
              </a:ext>
            </a:extLst>
          </p:cNvPr>
          <p:cNvSpPr txBox="1">
            <a:spLocks/>
          </p:cNvSpPr>
          <p:nvPr/>
        </p:nvSpPr>
        <p:spPr>
          <a:xfrm>
            <a:off x="344566" y="3379053"/>
            <a:ext cx="2438668" cy="647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cap="none" baseline="0">
                <a:solidFill>
                  <a:schemeClr val="accent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sz="1400" dirty="0"/>
              <a:t>Problem-solving styles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CAFE110-D2EA-1A8D-3459-8E30C8AEAAC6}"/>
              </a:ext>
            </a:extLst>
          </p:cNvPr>
          <p:cNvSpPr txBox="1">
            <a:spLocks/>
          </p:cNvSpPr>
          <p:nvPr/>
        </p:nvSpPr>
        <p:spPr>
          <a:xfrm>
            <a:off x="351572" y="5947242"/>
            <a:ext cx="4279440" cy="64692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cap="none" baseline="0">
                <a:solidFill>
                  <a:schemeClr val="accent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sz="1400" dirty="0"/>
              <a:t>Goal orientation and priorities</a:t>
            </a:r>
          </a:p>
        </p:txBody>
      </p: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F1F0B6A6-23FC-C51A-34D1-E8F8D0E1E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05706"/>
              </p:ext>
            </p:extLst>
          </p:nvPr>
        </p:nvGraphicFramePr>
        <p:xfrm>
          <a:off x="344566" y="6420179"/>
          <a:ext cx="5973028" cy="1390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67098">
                  <a:extLst>
                    <a:ext uri="{9D8B030D-6E8A-4147-A177-3AD203B41FA5}">
                      <a16:colId xmlns:a16="http://schemas.microsoft.com/office/drawing/2014/main" val="363430109"/>
                    </a:ext>
                  </a:extLst>
                </a:gridCol>
                <a:gridCol w="3905930">
                  <a:extLst>
                    <a:ext uri="{9D8B030D-6E8A-4147-A177-3AD203B41FA5}">
                      <a16:colId xmlns:a16="http://schemas.microsoft.com/office/drawing/2014/main" val="4196738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2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orientation</a:t>
                      </a:r>
                      <a:endParaRPr lang="en-GB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prioritizes seeking and processing information to enhance understanding to solve problems</a:t>
                      </a:r>
                      <a:endParaRPr lang="en-GB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84265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approach </a:t>
                      </a:r>
                      <a:endParaRPr lang="en-GB" sz="12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prioritizes gaining praise and recognition</a:t>
                      </a:r>
                      <a:endParaRPr lang="en-GB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7742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avoidance</a:t>
                      </a:r>
                      <a:endParaRPr lang="en-GB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prioritizes avoiding mistakes and criticism</a:t>
                      </a:r>
                      <a:endParaRPr lang="en-GB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994306760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7A4B240-F9AF-EF21-3773-017F2BB18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5BA05E-3DAF-74EA-40C0-C924D0D16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2918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CD7D8-C7FD-8610-C57E-2D79CB87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92DFF0-4AC4-2270-7754-949EC821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0C9CF7-CCEF-6845-8835-C2522B146D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2441694"/>
          </a:xfrm>
        </p:spPr>
        <p:txBody>
          <a:bodyPr/>
          <a:lstStyle/>
          <a:p>
            <a:r>
              <a:rPr lang="en-CA" noProof="0" dirty="0"/>
              <a:t>Techniques for divergent thinking</a:t>
            </a:r>
          </a:p>
          <a:p>
            <a:pPr lvl="2"/>
            <a:r>
              <a:rPr lang="en-GB" sz="1200" dirty="0"/>
              <a:t>Brainstorming: suggest ideas without judgment, being as wild as possible, and building on suggestions from others</a:t>
            </a:r>
          </a:p>
          <a:p>
            <a:pPr lvl="2"/>
            <a:r>
              <a:rPr lang="en-GB" sz="1200" dirty="0"/>
              <a:t>Brainwriting: each person writes ideas on paper, circulates their paper, then on someone else’s paper writes reactions to their ideas and builds on and embellishes them</a:t>
            </a:r>
          </a:p>
          <a:p>
            <a:pPr lvl="2"/>
            <a:r>
              <a:rPr lang="en-GB" sz="1200" dirty="0"/>
              <a:t>Morphological analysis: break a problem into parts, steps or individuals, then reconfigure those parts</a:t>
            </a:r>
          </a:p>
          <a:p>
            <a:r>
              <a:rPr lang="en-GB" dirty="0"/>
              <a:t>References</a:t>
            </a:r>
          </a:p>
          <a:p>
            <a:pPr lvl="4"/>
            <a:r>
              <a:rPr lang="en-GB" dirty="0"/>
              <a:t>In I4PL article to be published</a:t>
            </a:r>
          </a:p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5F7B6-969F-44B6-2A54-9D6950FCBCA0}"/>
              </a:ext>
            </a:extLst>
          </p:cNvPr>
          <p:cNvGrpSpPr/>
          <p:nvPr/>
        </p:nvGrpSpPr>
        <p:grpSpPr>
          <a:xfrm>
            <a:off x="479451" y="1646432"/>
            <a:ext cx="5943518" cy="1044539"/>
            <a:chOff x="479451" y="1503932"/>
            <a:chExt cx="5943518" cy="10445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50FC92-E867-AA8F-0953-602F057F35A2}"/>
                </a:ext>
              </a:extLst>
            </p:cNvPr>
            <p:cNvSpPr/>
            <p:nvPr/>
          </p:nvSpPr>
          <p:spPr>
            <a:xfrm>
              <a:off x="479451" y="1540201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Imagine different situations and possibilities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Show interest in learning and applying new things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Seek a wide range of stimuli and experiences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Be open to new ideas without judging and setting limitations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985311-5092-5178-521E-D600A3AB3E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1503932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kern="1200" noProof="0" dirty="0"/>
                <a:t>Use your imagination and curiosity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88CDEF-58E6-00C9-D008-B417C7F01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9FA87-CC04-8CE9-C6B9-1EE6E8F96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9E8D7-61F4-50AD-1F02-0B5965CFD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0DEE06-CAB8-084B-181D-BE22DD68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0BF352-A39C-4E96-FE0D-25D610DE1BD3}"/>
              </a:ext>
            </a:extLst>
          </p:cNvPr>
          <p:cNvGrpSpPr/>
          <p:nvPr/>
        </p:nvGrpSpPr>
        <p:grpSpPr>
          <a:xfrm>
            <a:off x="479451" y="1646432"/>
            <a:ext cx="5943518" cy="1044539"/>
            <a:chOff x="479451" y="1503932"/>
            <a:chExt cx="5943518" cy="10445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A74D52-045A-86A5-2E05-968A2A2D09D7}"/>
                </a:ext>
              </a:extLst>
            </p:cNvPr>
            <p:cNvSpPr/>
            <p:nvPr/>
          </p:nvSpPr>
          <p:spPr>
            <a:xfrm>
              <a:off x="479451" y="1540201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Imagine different situations and possibilities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Show interest in learning and applying new things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Seek a wide range of stimuli and experiences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Be open to new ideas without judging and setting limitations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D696A9-D9B4-A2A1-1F8E-BFB184EE0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1503932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kern="1200" noProof="0" dirty="0"/>
                <a:t>Use your imagination and curiosity</a:t>
              </a:r>
            </a:p>
          </p:txBody>
        </p:sp>
      </p:grp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BA90D9F4-F992-F47C-506D-B576C791E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403439"/>
              </p:ext>
            </p:extLst>
          </p:nvPr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BA115-7484-3F23-C158-2DAFA2922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DED8-3CBB-5163-8039-676DD3961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40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65199-1D24-B7A1-7916-C624118A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88B53A-9F1C-A826-3F66-5DA0162A5D01}"/>
              </a:ext>
            </a:extLst>
          </p:cNvPr>
          <p:cNvGrpSpPr/>
          <p:nvPr/>
        </p:nvGrpSpPr>
        <p:grpSpPr>
          <a:xfrm>
            <a:off x="479451" y="1651974"/>
            <a:ext cx="5943518" cy="1044539"/>
            <a:chOff x="479451" y="2637624"/>
            <a:chExt cx="5943518" cy="104453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C75C911-92AA-A2F7-721C-45F738FADED4}"/>
                </a:ext>
              </a:extLst>
            </p:cNvPr>
            <p:cNvSpPr/>
            <p:nvPr/>
          </p:nvSpPr>
          <p:spPr>
            <a:xfrm>
              <a:off x="479451" y="2673893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2150690"/>
                <a:satOff val="8409"/>
                <a:lumOff val="-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Challenge norms, habits, and preconceptions where appropriate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Identify artificial constraints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76E8FA-B50E-9CD6-01EC-8CA80E202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2637624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150690"/>
                <a:satOff val="8409"/>
                <a:lumOff val="-118"/>
                <a:alphaOff val="0"/>
              </a:schemeClr>
            </a:fillRef>
            <a:effectRef idx="2">
              <a:schemeClr val="accent2">
                <a:hueOff val="-2150690"/>
                <a:satOff val="8409"/>
                <a:lumOff val="-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Identify opportunities to innovate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08935EA-EE7C-0B1B-7E15-F7CC3C07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10A3D1-4A38-3CB0-1043-EE8CED23AF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1969770"/>
          </a:xfrm>
        </p:spPr>
        <p:txBody>
          <a:bodyPr/>
          <a:lstStyle/>
          <a:p>
            <a:r>
              <a:rPr lang="en-CA" dirty="0"/>
              <a:t>Additional techniques for divergent thinking</a:t>
            </a:r>
          </a:p>
          <a:p>
            <a:pPr lvl="2"/>
            <a:r>
              <a:rPr lang="en-GB" sz="1200" dirty="0" err="1"/>
              <a:t>Synectics</a:t>
            </a:r>
            <a:r>
              <a:rPr lang="en-GB" sz="1200" dirty="0"/>
              <a:t>: identify the current problem, identify similar (analogical) problems in other domains, then apply lessons from them</a:t>
            </a:r>
          </a:p>
          <a:p>
            <a:pPr lvl="2"/>
            <a:r>
              <a:rPr lang="en-GB" sz="1200" dirty="0"/>
              <a:t>Morphological analysis: break a problem into parts, steps or individuals, then reconfigure those parts</a:t>
            </a:r>
          </a:p>
          <a:p>
            <a:pPr lvl="2"/>
            <a:r>
              <a:rPr lang="en-GB" sz="1200" dirty="0"/>
              <a:t>Lateral thinking: shift perspective by smashing assumptions, looking for alternatives, generating opposite viewpoints</a:t>
            </a:r>
          </a:p>
          <a:p>
            <a:r>
              <a:rPr lang="en-GB" dirty="0"/>
              <a:t>References</a:t>
            </a:r>
          </a:p>
          <a:p>
            <a:pPr lvl="4"/>
            <a:r>
              <a:rPr lang="en-GB" dirty="0"/>
              <a:t>In I4PL article to be published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ED98E2-E837-311F-AB85-92114B7EB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93B63-A412-56CD-A8CC-8978EE8A4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8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92109-B9B1-79D3-5C7F-B5352A4D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28C1BE-C74D-E816-D5C6-4018A3FD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A9D88131-1083-C8D9-581C-46E6C2C792D7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12DCF3F-AA37-B372-090A-895C8769C0E1}"/>
              </a:ext>
            </a:extLst>
          </p:cNvPr>
          <p:cNvGrpSpPr/>
          <p:nvPr/>
        </p:nvGrpSpPr>
        <p:grpSpPr>
          <a:xfrm>
            <a:off x="479451" y="1651974"/>
            <a:ext cx="5943518" cy="1044539"/>
            <a:chOff x="479451" y="2637624"/>
            <a:chExt cx="5943518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C7B2859-F16B-D147-20FF-A39B078E5A6E}"/>
                </a:ext>
              </a:extLst>
            </p:cNvPr>
            <p:cNvSpPr/>
            <p:nvPr/>
          </p:nvSpPr>
          <p:spPr>
            <a:xfrm>
              <a:off x="479451" y="2673893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2150690"/>
                <a:satOff val="8409"/>
                <a:lumOff val="-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Challenge norms, habits, and preconceptions where appropriate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Identify artificial constraints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E92BA78-7A6C-D91B-200E-42F96B5DF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2637624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150690"/>
                <a:satOff val="8409"/>
                <a:lumOff val="-118"/>
                <a:alphaOff val="0"/>
              </a:schemeClr>
            </a:fillRef>
            <a:effectRef idx="2">
              <a:schemeClr val="accent2">
                <a:hueOff val="-2150690"/>
                <a:satOff val="8409"/>
                <a:lumOff val="-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Identify opportunities to innovate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105A-7036-6938-BE7F-95DA50D90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E0CA-9BBC-E80F-67CD-71F40B916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3C3D2-ED7D-5E05-FE55-EF2F52D22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53CAAF-3EF7-0A9D-623C-19AC4FBF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5BFD0BF-5EA6-0E09-6D62-AFA9956DE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2359620"/>
          </a:xfrm>
        </p:spPr>
        <p:txBody>
          <a:bodyPr/>
          <a:lstStyle/>
          <a:p>
            <a:r>
              <a:rPr lang="en-CA" noProof="0" dirty="0"/>
              <a:t>Design thinking</a:t>
            </a:r>
          </a:p>
          <a:p>
            <a:r>
              <a:rPr lang="en-GB" b="0" dirty="0"/>
              <a:t>Core features of design thinking include the abilities to:</a:t>
            </a:r>
          </a:p>
          <a:p>
            <a:pPr lvl="2"/>
            <a:r>
              <a:rPr lang="en-GB" sz="1200" b="0" dirty="0"/>
              <a:t>Deal with different types of design problems, especially ill-defined and </a:t>
            </a:r>
            <a:r>
              <a:rPr lang="en-GB" sz="1200" b="0" dirty="0">
                <a:hlinkClick r:id="rId3" tooltip="Wicked problem"/>
              </a:rPr>
              <a:t>'wicked' problems</a:t>
            </a:r>
            <a:endParaRPr lang="en-GB" sz="1200" b="0" dirty="0"/>
          </a:p>
          <a:p>
            <a:pPr lvl="2"/>
            <a:r>
              <a:rPr lang="en-GB" sz="1200" dirty="0"/>
              <a:t>A</a:t>
            </a:r>
            <a:r>
              <a:rPr lang="en-GB" sz="1200" b="0" dirty="0"/>
              <a:t>dopt solution-focused strategies</a:t>
            </a:r>
          </a:p>
          <a:p>
            <a:pPr lvl="2"/>
            <a:r>
              <a:rPr lang="en-GB" sz="1200" dirty="0"/>
              <a:t>U</a:t>
            </a:r>
            <a:r>
              <a:rPr lang="en-GB" sz="1200" b="0" dirty="0"/>
              <a:t>se </a:t>
            </a:r>
            <a:r>
              <a:rPr lang="en-GB" sz="1200" b="0" dirty="0">
                <a:hlinkClick r:id="rId4" tooltip="Abductive reasoning"/>
              </a:rPr>
              <a:t>abductive</a:t>
            </a:r>
            <a:r>
              <a:rPr lang="en-GB" sz="1200" b="0" dirty="0"/>
              <a:t> and productive reasoning</a:t>
            </a:r>
          </a:p>
          <a:p>
            <a:pPr lvl="2"/>
            <a:r>
              <a:rPr lang="en-GB" sz="1200" dirty="0"/>
              <a:t>E</a:t>
            </a:r>
            <a:r>
              <a:rPr lang="en-GB" sz="1200" b="0" dirty="0"/>
              <a:t>mploy non-verbal, graphic/spatial modelling media, for example, sketching and prototyping</a:t>
            </a:r>
          </a:p>
          <a:p>
            <a:r>
              <a:rPr lang="en-GB" dirty="0"/>
              <a:t>References</a:t>
            </a:r>
          </a:p>
          <a:p>
            <a:pPr lvl="4"/>
            <a:r>
              <a:rPr lang="en-GB" dirty="0">
                <a:hlinkClick r:id="rId5"/>
              </a:rPr>
              <a:t>https://en.wikipedia.org/wiki/Design_thinking</a:t>
            </a:r>
            <a:endParaRPr lang="en-GB" dirty="0"/>
          </a:p>
          <a:p>
            <a:pPr lvl="4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43C282-CEA6-81E8-90B9-F12182819E2B}"/>
              </a:ext>
            </a:extLst>
          </p:cNvPr>
          <p:cNvGrpSpPr/>
          <p:nvPr/>
        </p:nvGrpSpPr>
        <p:grpSpPr>
          <a:xfrm>
            <a:off x="479451" y="1626665"/>
            <a:ext cx="5943518" cy="1116000"/>
            <a:chOff x="479451" y="3745915"/>
            <a:chExt cx="5943518" cy="1116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B33CB5A-86AA-2D33-699B-E9CBAE9DA269}"/>
                </a:ext>
              </a:extLst>
            </p:cNvPr>
            <p:cNvSpPr/>
            <p:nvPr/>
          </p:nvSpPr>
          <p:spPr>
            <a:xfrm>
              <a:off x="479451" y="3745915"/>
              <a:ext cx="5146917" cy="1116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4301379"/>
                <a:satOff val="16818"/>
                <a:lumOff val="-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Deviate from existing processes, thinking, and approaches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Use an inquisitive approach. For example: ask questions even when there is</a:t>
              </a:r>
              <a:br>
                <a:rPr lang="en-GB" sz="1000" dirty="0"/>
              </a:br>
              <a:r>
                <a:rPr lang="en-GB" sz="1000" dirty="0"/>
                <a:t>no obvious answer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Seek patterns where patterns may not be readily apparent. </a:t>
              </a:r>
              <a:br>
                <a:rPr lang="en-GB" sz="1000" dirty="0"/>
              </a:br>
              <a:r>
                <a:rPr lang="en-GB" sz="1000" dirty="0"/>
                <a:t>For example: combine unrelated attributes</a:t>
              </a:r>
            </a:p>
            <a:p>
              <a:pPr marL="49114" lvl="1" indent="-49114" defTabSz="225028">
                <a:buChar char="•"/>
              </a:pPr>
              <a:r>
                <a:rPr lang="en-GB" sz="1000" dirty="0"/>
                <a:t>Acknowledge and work with uncertainty and unpredictability.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6E82E0-10C9-D86F-42D6-6F7BC60D6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3771316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01379"/>
                <a:satOff val="16818"/>
                <a:lumOff val="-235"/>
                <a:alphaOff val="0"/>
              </a:schemeClr>
            </a:fillRef>
            <a:effectRef idx="2">
              <a:schemeClr val="accent2">
                <a:hueOff val="-4301379"/>
                <a:satOff val="16818"/>
                <a:lumOff val="-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Generate ideas that are novel to yourself or others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A8C56-9510-F5FF-E9F4-E2AAEF902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1CFDB-F121-0BEA-BBC7-4EF6ABCA4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9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3B9E-4756-51FB-3A60-BE42D943E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C11EBF5-EAD9-7283-F876-D9A8E9613BB8}"/>
              </a:ext>
            </a:extLst>
          </p:cNvPr>
          <p:cNvGrpSpPr/>
          <p:nvPr/>
        </p:nvGrpSpPr>
        <p:grpSpPr>
          <a:xfrm>
            <a:off x="479451" y="1637535"/>
            <a:ext cx="5943518" cy="1080000"/>
            <a:chOff x="479451" y="3756785"/>
            <a:chExt cx="5943518" cy="1080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0B9911-B7E5-B2B6-84F3-85B379A9AA6F}"/>
                </a:ext>
              </a:extLst>
            </p:cNvPr>
            <p:cNvSpPr/>
            <p:nvPr/>
          </p:nvSpPr>
          <p:spPr>
            <a:xfrm>
              <a:off x="479451" y="3756785"/>
              <a:ext cx="5146917" cy="1080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4301379"/>
                <a:satOff val="16818"/>
                <a:lumOff val="-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buChar char="•"/>
              </a:pPr>
              <a:r>
                <a:rPr lang="en-GB" sz="1000" dirty="0"/>
                <a:t>Deviate from existing processes, thinking, and approaches</a:t>
              </a:r>
            </a:p>
            <a:p>
              <a:pPr marL="49114" lvl="1" indent="-49114" defTabSz="225028">
                <a:buChar char="•"/>
              </a:pPr>
              <a:r>
                <a:rPr lang="en-GB" sz="1000" dirty="0"/>
                <a:t>Use an inquisitive approach. For example: ask questions even when there is</a:t>
              </a:r>
              <a:br>
                <a:rPr lang="en-GB" sz="1000" dirty="0"/>
              </a:br>
              <a:r>
                <a:rPr lang="en-GB" sz="1000" dirty="0"/>
                <a:t>no obvious answer</a:t>
              </a:r>
            </a:p>
            <a:p>
              <a:pPr marL="49114" lvl="1" indent="-49114" defTabSz="225028">
                <a:buChar char="•"/>
              </a:pPr>
              <a:r>
                <a:rPr lang="en-GB" sz="1000" dirty="0"/>
                <a:t>Seek patterns where patterns may not be readily apparent. </a:t>
              </a:r>
              <a:br>
                <a:rPr lang="en-GB" sz="1000" dirty="0"/>
              </a:br>
              <a:r>
                <a:rPr lang="en-GB" sz="1000" dirty="0"/>
                <a:t>For example: combine unrelated attributes</a:t>
              </a:r>
            </a:p>
            <a:p>
              <a:pPr marL="49114" lvl="1" indent="-49114" defTabSz="225028">
                <a:buChar char="•"/>
              </a:pPr>
              <a:r>
                <a:rPr lang="en-GB" sz="1000" dirty="0"/>
                <a:t>Acknowledge and work with uncertainty and unpredictability.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978252-0578-5C53-15FE-89FE2B8EB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3771316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01379"/>
                <a:satOff val="16818"/>
                <a:lumOff val="-235"/>
                <a:alphaOff val="0"/>
              </a:schemeClr>
            </a:fillRef>
            <a:effectRef idx="2">
              <a:schemeClr val="accent2">
                <a:hueOff val="-4301379"/>
                <a:satOff val="16818"/>
                <a:lumOff val="-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Generate ideas that are novel to yourself or others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215D257-4680-3BF4-B630-BF1A1841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6F0DBB1F-27CD-1C83-632B-AF30F459C957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D8163-EB60-F454-B3AF-A49A91C4C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294AB-84C5-591F-7185-4D101E5F8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0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1B60D-D3D2-166C-AF0B-BB69F135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C65A0C-B4D3-F96C-9C46-AEBE72F9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6AD454-8782-C20A-875F-7B91AE1D79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8" y="3140075"/>
            <a:ext cx="6162675" cy="2544286"/>
          </a:xfrm>
        </p:spPr>
        <p:txBody>
          <a:bodyPr/>
          <a:lstStyle/>
          <a:p>
            <a:r>
              <a:rPr lang="en-CA" noProof="0" dirty="0"/>
              <a:t>Reverse brainstorming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Identify the problem or challenge, like “increase productivity.”  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Pose a reverse brainstorming question, like “How can we intentionally reduce productivity within our team?” to prompt creative thinking.  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Team members generate ideas that'll make the problem worse.  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 err="1"/>
              <a:t>Analyze</a:t>
            </a:r>
            <a:r>
              <a:rPr lang="en-GB" sz="1200" dirty="0"/>
              <a:t> each idea to determine the underlying causes. 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Reverse! Flip the negative ideas into positive solutions.  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Produce effective potential solutions for your initial problem statement. </a:t>
            </a:r>
            <a:endParaRPr lang="en-CA" sz="1200" noProof="0" dirty="0"/>
          </a:p>
          <a:p>
            <a:r>
              <a:rPr lang="en-GB" dirty="0"/>
              <a:t>References</a:t>
            </a:r>
          </a:p>
          <a:p>
            <a:pPr lvl="4"/>
            <a:r>
              <a:rPr lang="en-GB" dirty="0">
                <a:hlinkClick r:id="rId3"/>
              </a:rPr>
              <a:t>https://www.mural.co/blog/reverse-brainstorming</a:t>
            </a:r>
            <a:endParaRPr lang="en-GB" dirty="0"/>
          </a:p>
          <a:p>
            <a:pPr lvl="4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7CD6C6-F828-D7AD-D1BF-FC023E2AF600}"/>
              </a:ext>
            </a:extLst>
          </p:cNvPr>
          <p:cNvGrpSpPr/>
          <p:nvPr/>
        </p:nvGrpSpPr>
        <p:grpSpPr>
          <a:xfrm>
            <a:off x="475960" y="1656283"/>
            <a:ext cx="5947009" cy="1044539"/>
            <a:chOff x="475960" y="4905008"/>
            <a:chExt cx="5947009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CACB20-2B7D-D65A-4877-509DF6A67161}"/>
                </a:ext>
              </a:extLst>
            </p:cNvPr>
            <p:cNvSpPr/>
            <p:nvPr/>
          </p:nvSpPr>
          <p:spPr>
            <a:xfrm>
              <a:off x="475960" y="4941277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6452069"/>
                <a:satOff val="25227"/>
                <a:lumOff val="-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Reverse ideas and approaches to see if the opposite is true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Expand on ideas and approaches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232C83-557D-E67B-5D8F-63EE172C3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4905008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452069"/>
                <a:satOff val="25227"/>
                <a:lumOff val="-353"/>
                <a:alphaOff val="0"/>
              </a:schemeClr>
            </a:fillRef>
            <a:effectRef idx="2">
              <a:schemeClr val="accent2">
                <a:hueOff val="-6452069"/>
                <a:satOff val="25227"/>
                <a:lumOff val="-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Develop your ideas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D0E56E-1563-5F04-3A72-5732C7879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E5C88-44E9-93E3-7B30-F7D9B33AF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7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5F3A8-C181-3E12-EFF0-142DCA5E9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2DB47-3496-FE1D-35EC-F0DE840CCD3F}"/>
              </a:ext>
            </a:extLst>
          </p:cNvPr>
          <p:cNvGrpSpPr/>
          <p:nvPr/>
        </p:nvGrpSpPr>
        <p:grpSpPr>
          <a:xfrm>
            <a:off x="475960" y="1656283"/>
            <a:ext cx="5947009" cy="1044539"/>
            <a:chOff x="475960" y="4905008"/>
            <a:chExt cx="5947009" cy="104453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8CB089-B532-9B6C-3093-9D830DD9C577}"/>
                </a:ext>
              </a:extLst>
            </p:cNvPr>
            <p:cNvSpPr/>
            <p:nvPr/>
          </p:nvSpPr>
          <p:spPr>
            <a:xfrm>
              <a:off x="475960" y="4941277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6452069"/>
                <a:satOff val="25227"/>
                <a:lumOff val="-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Reverse ideas and approaches to see if the opposite is true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Expand on ideas and approaches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FD6884-407D-CAF0-DE40-CDFDA9F79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4905008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452069"/>
                <a:satOff val="25227"/>
                <a:lumOff val="-353"/>
                <a:alphaOff val="0"/>
              </a:schemeClr>
            </a:fillRef>
            <a:effectRef idx="2">
              <a:schemeClr val="accent2">
                <a:hueOff val="-6452069"/>
                <a:satOff val="25227"/>
                <a:lumOff val="-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Develop your ideas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B7F5935-BF6A-5024-05DC-F625779C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CBDED0E5-285E-123E-E04E-2DD48F3BC2FA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20751B-237D-83BB-D63E-8A25E5D08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05C28-AC8B-3284-D2BC-F029048F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55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1B25F-F86E-CBC3-0151-DC8FC5CA6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198B47-2A47-024F-471B-C8DD7583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DEB779-6FDA-9967-8C54-008DA372B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8" y="3140075"/>
            <a:ext cx="6162675" cy="2913618"/>
          </a:xfrm>
        </p:spPr>
        <p:txBody>
          <a:bodyPr/>
          <a:lstStyle/>
          <a:p>
            <a:r>
              <a:rPr lang="en-CA" noProof="0" dirty="0"/>
              <a:t>Learning from mistakes: Six questions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What is the decision you’re facing now?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What is it about the current decision that is stressful for you, and what is your go-to approach for solving it?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What are one or two previous decisions that you want to learn from? What didn’t go well? Why do you think it didn’t go well?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With 20/20 hindsight, what assumptions did you make that might have contributed to the outcome?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How might you apply your learning to the current decision you face?</a:t>
            </a:r>
          </a:p>
          <a:p>
            <a:pPr marL="541337" lvl="2" indent="-457200">
              <a:buFont typeface="+mj-lt"/>
              <a:buAutoNum type="arabicPeriod"/>
            </a:pPr>
            <a:r>
              <a:rPr lang="en-GB" sz="1200" dirty="0"/>
              <a:t>What is your solution now?</a:t>
            </a:r>
            <a:endParaRPr lang="en-CA" sz="1200" noProof="0" dirty="0"/>
          </a:p>
          <a:p>
            <a:r>
              <a:rPr lang="en-GB" dirty="0"/>
              <a:t>References</a:t>
            </a:r>
          </a:p>
          <a:p>
            <a:pPr lvl="4"/>
            <a:r>
              <a:rPr lang="en-GB" dirty="0">
                <a:hlinkClick r:id="rId3"/>
              </a:rPr>
              <a:t>https://hbr.org/2024/09/how-to-learn-from-your-mistakes-and-make-better-decisions</a:t>
            </a:r>
            <a:endParaRPr lang="en-GB" dirty="0"/>
          </a:p>
          <a:p>
            <a:pPr lvl="4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7643B9-311B-C70F-EDF2-9796880DBA5F}"/>
              </a:ext>
            </a:extLst>
          </p:cNvPr>
          <p:cNvGrpSpPr/>
          <p:nvPr/>
        </p:nvGrpSpPr>
        <p:grpSpPr>
          <a:xfrm>
            <a:off x="472469" y="1668575"/>
            <a:ext cx="5950500" cy="1044539"/>
            <a:chOff x="472469" y="6038700"/>
            <a:chExt cx="5950500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56627A8-97ED-E12A-D854-D6E172572ED0}"/>
                </a:ext>
              </a:extLst>
            </p:cNvPr>
            <p:cNvSpPr/>
            <p:nvPr/>
          </p:nvSpPr>
          <p:spPr>
            <a:xfrm>
              <a:off x="472469" y="607496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8602758"/>
                <a:satOff val="33636"/>
                <a:lumOff val="-4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Act on the creative ideas and approaches to make tangible and useful contributions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Expect failures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Learn from failures to improve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DCC0569-EB57-A1A5-9B94-349626EFA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603870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602758"/>
                <a:satOff val="33636"/>
                <a:lumOff val="-470"/>
                <a:alphaOff val="0"/>
              </a:schemeClr>
            </a:fillRef>
            <a:effectRef idx="2">
              <a:schemeClr val="accent2">
                <a:hueOff val="-8602758"/>
                <a:satOff val="33636"/>
                <a:lumOff val="-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Apply your ideas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4EA2-EAA8-48E3-0380-0626871AE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7BC52-7FAE-50F4-DD76-DABC30FCB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39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AA827-3818-7621-05A8-06AB62840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C898E1-0C99-B080-735F-183CC22A8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About</a:t>
            </a:r>
            <a:br>
              <a:rPr lang="en-GB" dirty="0"/>
            </a:br>
            <a:r>
              <a:rPr lang="en-GB" dirty="0"/>
              <a:t>skills for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22637-3340-942B-0743-8E705D661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442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2BA6C-8C55-9146-B76B-EB177DC9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037263-A426-CCEF-4C18-4699AE8F1204}"/>
              </a:ext>
            </a:extLst>
          </p:cNvPr>
          <p:cNvGrpSpPr/>
          <p:nvPr/>
        </p:nvGrpSpPr>
        <p:grpSpPr>
          <a:xfrm>
            <a:off x="472469" y="1668575"/>
            <a:ext cx="5950500" cy="1044539"/>
            <a:chOff x="472469" y="6038700"/>
            <a:chExt cx="5950500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F7FA81C-2104-DDF2-FD40-67F3323B00AC}"/>
                </a:ext>
              </a:extLst>
            </p:cNvPr>
            <p:cNvSpPr/>
            <p:nvPr/>
          </p:nvSpPr>
          <p:spPr>
            <a:xfrm>
              <a:off x="472469" y="607496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8602758"/>
                <a:satOff val="33636"/>
                <a:lumOff val="-4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Act on the creative ideas and approaches to make tangible and useful contributions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Expect failures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Learn from failures to improve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DA15CBE-E6FB-9115-D231-CCF02B602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603870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602758"/>
                <a:satOff val="33636"/>
                <a:lumOff val="-470"/>
                <a:alphaOff val="0"/>
              </a:schemeClr>
            </a:fillRef>
            <a:effectRef idx="2">
              <a:schemeClr val="accent2">
                <a:hueOff val="-8602758"/>
                <a:satOff val="33636"/>
                <a:lumOff val="-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Apply your ideas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3F3C96F-CECC-AB59-534F-85797C81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4EB26490-0375-EFC0-FD4D-50952ED871B3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6FD0-1552-DABF-567C-D3AF60EB9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073D1-D87C-E979-A8C8-E6B209FAB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2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EB997-4DA6-409A-DEF4-B6B234DA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59F192-1780-D358-2042-6B2D994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027590-263B-43BE-4214-E535620746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8" y="3140075"/>
            <a:ext cx="6162675" cy="2072362"/>
          </a:xfrm>
        </p:spPr>
        <p:txBody>
          <a:bodyPr/>
          <a:lstStyle/>
          <a:p>
            <a:r>
              <a:rPr lang="en-GB" dirty="0"/>
              <a:t>Fostering a Culture of Psychological Safety </a:t>
            </a:r>
          </a:p>
          <a:p>
            <a:pPr lvl="2"/>
            <a:r>
              <a:rPr lang="en-GB" sz="1200" dirty="0"/>
              <a:t>Creating an environment where individuals feel safe to take risks and express unconventional ideas without fear of criticism encourages experimentation and innovation</a:t>
            </a:r>
          </a:p>
          <a:p>
            <a:pPr lvl="2"/>
            <a:r>
              <a:rPr lang="en-GB" sz="1200" dirty="0"/>
              <a:t>Psychological safety is a key factor in promoting creative contributions within teams</a:t>
            </a:r>
            <a:endParaRPr lang="en-CA" sz="1200" noProof="0" dirty="0"/>
          </a:p>
          <a:p>
            <a:r>
              <a:rPr lang="en-GB" dirty="0"/>
              <a:t>References</a:t>
            </a:r>
          </a:p>
          <a:p>
            <a:pPr lvl="1"/>
            <a:r>
              <a:rPr lang="en-GB" dirty="0"/>
              <a:t>Identity-based motivation</a:t>
            </a:r>
          </a:p>
          <a:p>
            <a:pPr lvl="4"/>
            <a:r>
              <a:rPr lang="en-GB" dirty="0">
                <a:hlinkClick r:id="rId3"/>
              </a:rPr>
              <a:t>https://psychsafety.com/about-psychological-safety/</a:t>
            </a:r>
            <a:endParaRPr lang="en-GB" dirty="0"/>
          </a:p>
          <a:p>
            <a:pPr lvl="4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377C16-4F47-42BE-39F3-DB3E79AC47E0}"/>
              </a:ext>
            </a:extLst>
          </p:cNvPr>
          <p:cNvGrpSpPr/>
          <p:nvPr/>
        </p:nvGrpSpPr>
        <p:grpSpPr>
          <a:xfrm>
            <a:off x="475960" y="1668185"/>
            <a:ext cx="5947009" cy="1044539"/>
            <a:chOff x="475960" y="7172390"/>
            <a:chExt cx="5947009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449C6E-DB82-7699-69CC-CBE006EA00F2}"/>
                </a:ext>
              </a:extLst>
            </p:cNvPr>
            <p:cNvSpPr/>
            <p:nvPr/>
          </p:nvSpPr>
          <p:spPr>
            <a:xfrm>
              <a:off x="475960" y="720865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Encourage habits and </a:t>
              </a:r>
              <a:r>
                <a:rPr lang="en-GB" sz="1000" dirty="0" err="1"/>
                <a:t>behaviors</a:t>
              </a:r>
              <a:r>
                <a:rPr lang="en-GB" sz="1000" dirty="0"/>
                <a:t> that facilitate creativity and innovation in yourself</a:t>
              </a:r>
              <a:br>
                <a:rPr lang="en-GB" sz="1000" dirty="0"/>
              </a:br>
              <a:r>
                <a:rPr lang="en-GB" sz="1000" dirty="0"/>
                <a:t>and others, for example: </a:t>
              </a:r>
              <a:r>
                <a:rPr lang="en-GB" sz="1000" dirty="0" err="1"/>
                <a:t>lightheartedness</a:t>
              </a:r>
              <a:r>
                <a:rPr lang="en-GB" sz="1000" dirty="0"/>
                <a:t>, playful approach, healthy competition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Support and motivate others to be creative by coaching and sharing tools,</a:t>
              </a:r>
              <a:br>
                <a:rPr lang="en-GB" sz="1000" dirty="0"/>
              </a:br>
              <a:r>
                <a:rPr lang="en-GB" sz="1000" dirty="0"/>
                <a:t>information, and ideas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49A26-98DB-BAEF-6B67-9776BB445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717239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dirty="0"/>
                <a:t>Facilitate a creative &amp; innovative environment</a:t>
              </a:r>
              <a:endParaRPr lang="en-GB" sz="1200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ACAB45-4E00-C20E-CA4D-EC1AA2C4B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85E26-0647-EBE5-DA23-5A4636B12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1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8FD0-2168-EA7D-AD63-DB22C7C29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2DEFFC-CFD4-A7E9-09B1-2C0984EC52C6}"/>
              </a:ext>
            </a:extLst>
          </p:cNvPr>
          <p:cNvGrpSpPr/>
          <p:nvPr/>
        </p:nvGrpSpPr>
        <p:grpSpPr>
          <a:xfrm>
            <a:off x="475960" y="1668185"/>
            <a:ext cx="5947009" cy="1044539"/>
            <a:chOff x="475960" y="7172390"/>
            <a:chExt cx="5947009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B37B3B3-08B7-CFD1-E8EF-CA9122F0F68F}"/>
                </a:ext>
              </a:extLst>
            </p:cNvPr>
            <p:cNvSpPr/>
            <p:nvPr/>
          </p:nvSpPr>
          <p:spPr>
            <a:xfrm>
              <a:off x="475960" y="720865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Encourage habits and </a:t>
              </a:r>
              <a:r>
                <a:rPr lang="en-GB" sz="1000" dirty="0" err="1"/>
                <a:t>behaviors</a:t>
              </a:r>
              <a:r>
                <a:rPr lang="en-GB" sz="1000" dirty="0"/>
                <a:t> that facilitate creativity and innovation in yourself and others, for example: </a:t>
              </a:r>
              <a:r>
                <a:rPr lang="en-GB" sz="1000" dirty="0" err="1"/>
                <a:t>lightheartedness</a:t>
              </a:r>
              <a:r>
                <a:rPr lang="en-GB" sz="1000" dirty="0"/>
                <a:t>, playful approach, healthy competition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Support and motivate others to be creative by coaching and sharing tools, information, and ideas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97329FC-1F72-C92F-CEBC-84288A333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717239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dirty="0"/>
                <a:t>Facilitate a creative &amp; innovative environment</a:t>
              </a:r>
              <a:endParaRPr lang="en-GB" sz="1200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B86F9B2-8961-DD93-AD83-D9BDC0E5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B1755F6A-4D8C-BDEF-FD8C-326F5DAA6322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7BF02C-A37C-40A7-B994-3A285492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FE5E3-CB49-C39A-6665-17AE3146D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7062-6F6B-2DDD-654B-14928D1C9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Skills for success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1D667-0F28-72BF-5741-FF1D1664C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4114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38A3-8A68-0F39-B47D-CDF8256D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51" y="486837"/>
            <a:ext cx="6155677" cy="862572"/>
          </a:xfrm>
        </p:spPr>
        <p:txBody>
          <a:bodyPr/>
          <a:lstStyle/>
          <a:p>
            <a:r>
              <a:rPr lang="en-GB" dirty="0"/>
              <a:t>Skills for Success Resources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F977B31-B431-BABA-C629-AA0EEC4AB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555834"/>
              </p:ext>
            </p:extLst>
          </p:nvPr>
        </p:nvGraphicFramePr>
        <p:xfrm>
          <a:off x="350838" y="1657350"/>
          <a:ext cx="615632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628">
                  <a:extLst>
                    <a:ext uri="{9D8B030D-6E8A-4147-A177-3AD203B41FA5}">
                      <a16:colId xmlns:a16="http://schemas.microsoft.com/office/drawing/2014/main" val="3268962642"/>
                    </a:ext>
                  </a:extLst>
                </a:gridCol>
                <a:gridCol w="3876696">
                  <a:extLst>
                    <a:ext uri="{9D8B030D-6E8A-4147-A177-3AD203B41FA5}">
                      <a16:colId xmlns:a16="http://schemas.microsoft.com/office/drawing/2014/main" val="157670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Skills for Success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3"/>
                        </a:rPr>
                        <a:t>https://www.canada.ca/en/services/jobs/training/initiatives/skills-success.html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6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Definitions, components and behaviours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4"/>
                        </a:rPr>
                        <a:t>https://www.canada.ca/en/services/jobs/training/initiatives/skills-success/learning-steps.html#creativity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Searchable assessment and training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5"/>
                        </a:rPr>
                        <a:t>https://www.canada.ca/en/services/jobs/training/initiatives/skills-success/tools.html?category=Individual&amp;type=Training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65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Post-learning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6"/>
                        </a:rPr>
                        <a:t>https://immplus.ca/snapshot/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Practitioner tools &amp;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7"/>
                        </a:rPr>
                        <a:t>https://sfs-tools.ca/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6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UP Skills for Work resources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8"/>
                        </a:rPr>
                        <a:t>https://upskillsforwork.ca/resources/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6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I4PL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The </a:t>
                      </a:r>
                      <a:r>
                        <a:rPr lang="en-GB" sz="1200" dirty="0" err="1"/>
                        <a:t>powerpoint</a:t>
                      </a:r>
                      <a:r>
                        <a:rPr lang="en-GB" sz="1200" dirty="0"/>
                        <a:t> and workbook will be hosted on a microsite for your future use.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737466"/>
                  </a:ext>
                </a:extLst>
              </a:tr>
            </a:tbl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B385D7-5197-B0D9-928B-7C7382678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5529C1-EA02-5EBD-9BCA-0396390B5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550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2E43C3-6E31-1908-E258-10B93B356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Skills for success </a:t>
            </a:r>
            <a:br>
              <a:rPr lang="en-GB" dirty="0"/>
            </a:br>
            <a:r>
              <a:rPr lang="en-GB" dirty="0"/>
              <a:t>badges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BE031E5-2C88-4DA8-3C00-AE44B07F0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8297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842E0-E2B5-A033-2BAA-D77844A4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Learning Provider badge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FB6FD-BE7A-E95E-17D8-3CCC5FE19B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105559"/>
          </a:xfrm>
        </p:spPr>
        <p:txBody>
          <a:bodyPr/>
          <a:lstStyle/>
          <a:p>
            <a:r>
              <a:rPr lang="en-GB" dirty="0"/>
              <a:t>You can proudly post this badge, and gain 8 continuing education credits for this program.</a:t>
            </a:r>
          </a:p>
          <a:p>
            <a:endParaRPr lang="en-GB" dirty="0"/>
          </a:p>
          <a:p>
            <a:r>
              <a:rPr lang="en-GB" dirty="0"/>
              <a:t>Two requirements:</a:t>
            </a:r>
          </a:p>
          <a:p>
            <a:pPr lvl="1"/>
            <a:r>
              <a:rPr lang="en-GB" dirty="0"/>
              <a:t>Participation in this workshop</a:t>
            </a:r>
          </a:p>
          <a:p>
            <a:pPr lvl="1"/>
            <a:r>
              <a:rPr lang="en-GB" dirty="0"/>
              <a:t>Completion of a small assignment detailing your implementation plan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2219DB-C00A-7AD4-759F-BA24A5B45A34}"/>
              </a:ext>
            </a:extLst>
          </p:cNvPr>
          <p:cNvSpPr txBox="1">
            <a:spLocks/>
          </p:cNvSpPr>
          <p:nvPr/>
        </p:nvSpPr>
        <p:spPr>
          <a:xfrm>
            <a:off x="344566" y="4171603"/>
            <a:ext cx="6041947" cy="19389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Visit </a:t>
            </a:r>
            <a:r>
              <a:rPr lang="en-CA" dirty="0" err="1">
                <a:hlinkClick r:id="rId3"/>
              </a:rPr>
              <a:t>CanCred</a:t>
            </a:r>
            <a:r>
              <a:rPr lang="en-CA" dirty="0"/>
              <a:t> to provide responses to the following 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The greatest benefit my organization will enjoy as a result of improved Creativity &amp; innovation is…</a:t>
            </a:r>
          </a:p>
          <a:p>
            <a:pPr lvl="1"/>
            <a:r>
              <a:rPr lang="en-GB" dirty="0"/>
              <a:t>Our most significant organizational barriers to developing Creativity &amp; innovation are…</a:t>
            </a:r>
          </a:p>
          <a:p>
            <a:pPr lvl="1"/>
            <a:r>
              <a:rPr lang="en-GB" dirty="0"/>
              <a:t>The organizational structures we need to address to support Creativity &amp; innovation are…</a:t>
            </a:r>
          </a:p>
          <a:p>
            <a:pPr lvl="1"/>
            <a:r>
              <a:rPr lang="en-GB" dirty="0"/>
              <a:t>My plan for increasing Creativity &amp; innovation in my organization</a:t>
            </a:r>
          </a:p>
          <a:p>
            <a:pPr lvl="2"/>
            <a:r>
              <a:rPr lang="en-GB" dirty="0"/>
              <a:t>PDF file upload</a:t>
            </a:r>
          </a:p>
          <a:p>
            <a:pPr lvl="2"/>
            <a:r>
              <a:rPr lang="en-GB" dirty="0"/>
              <a:t>Be sure to identify approaches for development at various levels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4E9B129-E19A-D9E2-B870-E966AED19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E2C16E-F33C-F037-317B-DFCBBCAF3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99F0B-FFDC-6633-BDF7-A77FF296D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9E5C21-22C0-0FB5-2A44-F76D4355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Issuing badges to your learners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2FBEBB-D761-E6AE-D2C3-4207366333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7600" y="1472215"/>
            <a:ext cx="4118828" cy="2051844"/>
          </a:xfrm>
        </p:spPr>
        <p:txBody>
          <a:bodyPr/>
          <a:lstStyle/>
          <a:p>
            <a:r>
              <a:rPr lang="en-GB" dirty="0"/>
              <a:t>The programs you implement should ensure learners are able to:</a:t>
            </a:r>
          </a:p>
          <a:p>
            <a:pPr lvl="1"/>
            <a:r>
              <a:rPr lang="en-GB" dirty="0"/>
              <a:t>Articulate the benefits of Creativity &amp; innovation for their team, the organization and themselves</a:t>
            </a:r>
          </a:p>
          <a:p>
            <a:pPr lvl="1"/>
            <a:r>
              <a:rPr lang="en-GB" dirty="0"/>
              <a:t>Identify individual barriers to developing creativity &amp; innovation</a:t>
            </a:r>
          </a:p>
          <a:p>
            <a:pPr lvl="1"/>
            <a:r>
              <a:rPr lang="en-GB" dirty="0"/>
              <a:t>Determine what is needed to </a:t>
            </a:r>
            <a:r>
              <a:rPr lang="en-GB"/>
              <a:t>support creativity </a:t>
            </a:r>
            <a:r>
              <a:rPr lang="en-GB" dirty="0"/>
              <a:t>&amp; innovation</a:t>
            </a:r>
          </a:p>
          <a:p>
            <a:pPr lvl="1"/>
            <a:r>
              <a:rPr lang="en-GB" dirty="0"/>
              <a:t>Develop strategies for being more creative &amp; innovative in various situations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C684898-9E27-3B33-A80B-DB676AC9DCA1}"/>
              </a:ext>
            </a:extLst>
          </p:cNvPr>
          <p:cNvSpPr txBox="1">
            <a:spLocks/>
          </p:cNvSpPr>
          <p:nvPr/>
        </p:nvSpPr>
        <p:spPr>
          <a:xfrm>
            <a:off x="344566" y="3888306"/>
            <a:ext cx="6161862" cy="173893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Suggested learning experiences include:</a:t>
            </a:r>
          </a:p>
          <a:p>
            <a:pPr lvl="1"/>
            <a:r>
              <a:rPr lang="en-GB" dirty="0"/>
              <a:t>An interactive workshop which provides:</a:t>
            </a:r>
          </a:p>
          <a:p>
            <a:pPr lvl="2"/>
            <a:r>
              <a:rPr lang="en-GB" dirty="0"/>
              <a:t>Key concepts and applications for the workplace</a:t>
            </a:r>
          </a:p>
          <a:p>
            <a:pPr lvl="2"/>
            <a:r>
              <a:rPr lang="en-GB" dirty="0"/>
              <a:t>Practical activities to apply the concepts in real-life scenarios</a:t>
            </a:r>
          </a:p>
          <a:p>
            <a:pPr lvl="2"/>
            <a:r>
              <a:rPr lang="en-GB" dirty="0"/>
              <a:t>Opportunities to work with others in the development of the skill</a:t>
            </a:r>
          </a:p>
          <a:p>
            <a:pPr lvl="1"/>
            <a:r>
              <a:rPr lang="en-GB" dirty="0"/>
              <a:t>Follow up activities that enable learners to apply the skill with support from their manager</a:t>
            </a:r>
          </a:p>
          <a:p>
            <a:pPr lvl="1"/>
            <a:r>
              <a:rPr lang="en-GB" dirty="0"/>
              <a:t>Submission of a personal action plan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3E3C3A1-A143-1BE8-C83E-9C974AB57099}"/>
              </a:ext>
            </a:extLst>
          </p:cNvPr>
          <p:cNvSpPr txBox="1">
            <a:spLocks/>
          </p:cNvSpPr>
          <p:nvPr/>
        </p:nvSpPr>
        <p:spPr>
          <a:xfrm>
            <a:off x="344566" y="6355739"/>
            <a:ext cx="6161862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Direct learners to </a:t>
            </a:r>
            <a:r>
              <a:rPr lang="en-GB" dirty="0" err="1">
                <a:hlinkClick r:id="rId3"/>
              </a:rPr>
              <a:t>CanCred</a:t>
            </a:r>
            <a:r>
              <a:rPr lang="en-GB" dirty="0"/>
              <a:t> using the access code: </a:t>
            </a:r>
            <a:r>
              <a:rPr lang="en-CA" dirty="0"/>
              <a:t>wsnbiayxx5wa</a:t>
            </a:r>
          </a:p>
          <a:p>
            <a:pPr lvl="1"/>
            <a:r>
              <a:rPr lang="en-GB" dirty="0"/>
              <a:t>Learners apply for their badges by providing their name and responses to the following:</a:t>
            </a:r>
          </a:p>
          <a:p>
            <a:pPr lvl="2"/>
            <a:r>
              <a:rPr lang="en-GB" dirty="0"/>
              <a:t>My most significant barriers to developing Creativity &amp; innovation are…</a:t>
            </a:r>
          </a:p>
          <a:p>
            <a:pPr lvl="2"/>
            <a:r>
              <a:rPr lang="en-GB" dirty="0"/>
              <a:t>My #1 strategy for being more creative &amp; innovative is…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EB6794-1406-C891-279D-9B2E82D33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9823EE-4659-6EC9-3DC2-C6FE78117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7592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638A-6B76-6C16-80AA-5DCF178B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Committing to Creativity &amp; innovation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2DEE3-5A5E-57F6-966B-AE36DDE119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2179514"/>
            <a:ext cx="6161862" cy="184666"/>
          </a:xfrm>
        </p:spPr>
        <p:txBody>
          <a:bodyPr/>
          <a:lstStyle/>
          <a:p>
            <a:r>
              <a:rPr lang="en-US" dirty="0"/>
              <a:t>What is one thing you will do differently after today?</a:t>
            </a:r>
            <a:endParaRPr lang="en-GB" dirty="0"/>
          </a:p>
        </p:txBody>
      </p:sp>
      <p:graphicFrame>
        <p:nvGraphicFramePr>
          <p:cNvPr id="9" name="Content Placeholder 18">
            <a:extLst>
              <a:ext uri="{FF2B5EF4-FFF2-40B4-BE49-F238E27FC236}">
                <a16:creationId xmlns:a16="http://schemas.microsoft.com/office/drawing/2014/main" id="{366BDD95-7847-B031-1C01-D33D9BCB3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965131"/>
              </p:ext>
            </p:extLst>
          </p:nvPr>
        </p:nvGraphicFramePr>
        <p:xfrm>
          <a:off x="344566" y="2491299"/>
          <a:ext cx="6161862" cy="53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862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GB" sz="1200" dirty="0"/>
                        <a:t>Reflections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23064"/>
                  </a:ext>
                </a:extLst>
              </a:tr>
              <a:tr h="496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1A55C-CDF4-A2E8-2749-6574FBB26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1CAA-5BFB-371D-0761-F1337900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2308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DB84-FE11-C687-237F-1382EFB26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2D863-7D6B-999D-A737-85B2775E7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from all of us at I4PL</a:t>
            </a:r>
          </a:p>
        </p:txBody>
      </p:sp>
    </p:spTree>
    <p:extLst>
      <p:ext uri="{BB962C8B-B14F-4D97-AF65-F5344CB8AC3E}">
        <p14:creationId xmlns:p14="http://schemas.microsoft.com/office/powerpoint/2010/main" val="14630110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D463A1-3AE5-C526-E070-CF02EEF3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GB" dirty="0"/>
              <a:t>About Skills for Success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05FB5-48F2-2CF6-D5E1-DE842A7FA7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4832350"/>
            <a:ext cx="6162675" cy="1549142"/>
          </a:xfrm>
        </p:spPr>
        <p:txBody>
          <a:bodyPr/>
          <a:lstStyle/>
          <a:p>
            <a:r>
              <a:rPr lang="en-GB" dirty="0"/>
              <a:t>The Government of Canada has identified a framework of critical Skills for Success that are:</a:t>
            </a:r>
          </a:p>
          <a:p>
            <a:pPr lvl="1"/>
            <a:r>
              <a:rPr lang="en-GB" dirty="0"/>
              <a:t>The skills needed to participate and thrive in learning, work and life</a:t>
            </a:r>
          </a:p>
          <a:p>
            <a:pPr lvl="1"/>
            <a:r>
              <a:rPr lang="en-GB" dirty="0"/>
              <a:t>For everyone – employers, workers, training providers, governments, and communities</a:t>
            </a:r>
          </a:p>
          <a:p>
            <a:r>
              <a:rPr lang="en-GB" dirty="0"/>
              <a:t>The SFS Program:</a:t>
            </a:r>
          </a:p>
          <a:p>
            <a:pPr lvl="1"/>
            <a:r>
              <a:rPr lang="en-GB" dirty="0"/>
              <a:t>Helps Canadians access online tools to assess their skills needs, and</a:t>
            </a:r>
          </a:p>
          <a:p>
            <a:pPr lvl="1"/>
            <a:r>
              <a:rPr lang="en-GB" dirty="0"/>
              <a:t>Funds skills development projects, including assessment and training tools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31CFB-4F92-1BE1-F432-59286B567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8"/>
            <a:ext cx="2314575" cy="486833"/>
          </a:xfrm>
        </p:spPr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5BCA2-34C7-0D34-F8D6-86E47D7C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7"/>
            <a:ext cx="716560" cy="486833"/>
          </a:xfrm>
        </p:spPr>
        <p:txBody>
          <a:bodyPr/>
          <a:lstStyle/>
          <a:p>
            <a:fld id="{41461A4C-1453-7247-9AAE-4D0675A38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53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320FE9-9BD3-B226-BA9B-3701F14F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About I4PL’s role in the initiative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1F706A-2B52-2478-FC25-18B38F4B54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277" y="1706878"/>
            <a:ext cx="6167151" cy="1738938"/>
          </a:xfrm>
        </p:spPr>
        <p:txBody>
          <a:bodyPr>
            <a:spAutoFit/>
          </a:bodyPr>
          <a:lstStyle/>
          <a:p>
            <a:r>
              <a:rPr lang="en-GB" dirty="0"/>
              <a:t>The purpose of I4PL is to elevate the performance of the Canadian workforce.</a:t>
            </a:r>
          </a:p>
          <a:p>
            <a:r>
              <a:rPr lang="en-GB" dirty="0"/>
              <a:t>I4PL partnered with ESDC to:</a:t>
            </a:r>
          </a:p>
          <a:p>
            <a:pPr lvl="1"/>
            <a:r>
              <a:rPr lang="en-GB" dirty="0"/>
              <a:t>Conduct an extensive research project around three of the skills:</a:t>
            </a:r>
          </a:p>
          <a:p>
            <a:pPr lvl="2"/>
            <a:r>
              <a:rPr lang="en-GB" dirty="0"/>
              <a:t>Creativity &amp; innovation</a:t>
            </a:r>
          </a:p>
          <a:p>
            <a:pPr lvl="2"/>
            <a:r>
              <a:rPr lang="en-GB" dirty="0"/>
              <a:t>Collaboration, and </a:t>
            </a:r>
          </a:p>
          <a:p>
            <a:pPr lvl="2"/>
            <a:r>
              <a:rPr lang="en-GB" dirty="0"/>
              <a:t>Creativity &amp; Innovation</a:t>
            </a:r>
          </a:p>
          <a:p>
            <a:pPr lvl="1"/>
            <a:r>
              <a:rPr lang="en-GB" dirty="0"/>
              <a:t>Develop workshops to enable L&amp;D professionals to build Skills for Success in the workplace.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AE5BB0-41DA-AD78-EC97-F08A00B6E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8"/>
            <a:ext cx="2314575" cy="486833"/>
          </a:xfrm>
        </p:spPr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DA853-1A08-947F-FE06-2825778AE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7"/>
            <a:ext cx="716560" cy="486833"/>
          </a:xfrm>
        </p:spPr>
        <p:txBody>
          <a:bodyPr/>
          <a:lstStyle/>
          <a:p>
            <a:fld id="{41461A4C-1453-7247-9AAE-4D0675A38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6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3970-1832-EC22-BED2-9A3D7437F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About</a:t>
            </a:r>
            <a:br>
              <a:rPr lang="en-GB" dirty="0"/>
            </a:br>
            <a:r>
              <a:rPr lang="en-GB" dirty="0"/>
              <a:t>Creativity &amp;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16161-7C59-8764-5122-0888625DB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108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4BEB4-1893-BA06-DC2D-E1C4861AB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BFBC2A-8AEF-2C6C-2E57-AECFB037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Creativity &amp; innovation in the research: definitions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B03C1-92DE-B6CC-5082-A0BF2207A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682512"/>
          </a:xfrm>
        </p:spPr>
        <p:txBody>
          <a:bodyPr wrap="square">
            <a:spAutoFit/>
          </a:bodyPr>
          <a:lstStyle/>
          <a:p>
            <a:r>
              <a:rPr lang="en-GB" dirty="0"/>
              <a:t>Creativity &amp; innovation…</a:t>
            </a:r>
          </a:p>
          <a:p>
            <a:pPr lvl="1"/>
            <a:r>
              <a:rPr lang="en-GB" dirty="0"/>
              <a:t>Creativity and innovation are related but also different</a:t>
            </a:r>
          </a:p>
          <a:p>
            <a:pPr lvl="1"/>
            <a:r>
              <a:rPr lang="en-GB" dirty="0"/>
              <a:t>Few articles indicated that creativity is teachable, but it is coachable</a:t>
            </a:r>
          </a:p>
          <a:p>
            <a:pPr lvl="1"/>
            <a:r>
              <a:rPr lang="en-GB" dirty="0"/>
              <a:t>Performance-oriented individuals less likely to show creativity</a:t>
            </a:r>
          </a:p>
          <a:p>
            <a:pPr lvl="1"/>
            <a:r>
              <a:rPr lang="en-GB" dirty="0"/>
              <a:t>Organizational norms, leadership, structure, rewards and play a role</a:t>
            </a:r>
          </a:p>
        </p:txBody>
      </p:sp>
      <p:graphicFrame>
        <p:nvGraphicFramePr>
          <p:cNvPr id="12" name="Content Placeholder 18">
            <a:extLst>
              <a:ext uri="{FF2B5EF4-FFF2-40B4-BE49-F238E27FC236}">
                <a16:creationId xmlns:a16="http://schemas.microsoft.com/office/drawing/2014/main" id="{67CBF19D-5DEF-636B-F0D8-DA6EEB8D91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946706"/>
              </p:ext>
            </p:extLst>
          </p:nvPr>
        </p:nvGraphicFramePr>
        <p:xfrm>
          <a:off x="430790" y="4119682"/>
          <a:ext cx="5955723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723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1200" dirty="0"/>
                        <a:t>Reflections (during workshop)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23064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7CF37-3F1F-ED51-D5CE-2F72DBEB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Skills for Success: Creativity &amp; innovation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AEA92-5921-0A36-3335-4AC740EA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912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A427-B677-FEA6-8D08-7DAA40A2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C45C3-6422-F71F-7233-0DA7EBE0A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DE201-B366-F660-C27A-9C4B2EBDCC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wrap="square">
            <a:spAutoFit/>
          </a:bodyPr>
          <a:lstStyle/>
          <a:p>
            <a:pPr lvl="1"/>
            <a:r>
              <a:rPr lang="en-GB" dirty="0"/>
              <a:t>Creativity means generating ideas that are both new and useful, a result of solving challenging problems</a:t>
            </a:r>
            <a:br>
              <a:rPr lang="en-GB" dirty="0"/>
            </a:br>
            <a:r>
              <a:rPr lang="en-GB" sz="900" dirty="0"/>
              <a:t>(Leung et al., 2014; </a:t>
            </a:r>
            <a:r>
              <a:rPr lang="en-GB" sz="900" dirty="0" err="1"/>
              <a:t>Birdi</a:t>
            </a:r>
            <a:r>
              <a:rPr lang="en-GB" sz="900" dirty="0"/>
              <a:t>, 2007), (Amabile (1996) in Bjorkman, 2004))</a:t>
            </a:r>
            <a:endParaRPr lang="en-GB" dirty="0"/>
          </a:p>
          <a:p>
            <a:pPr lvl="1"/>
            <a:r>
              <a:rPr lang="en-GB" dirty="0"/>
              <a:t>Creativity can be an individual or socially-influenced experience within a person’s control</a:t>
            </a:r>
            <a:br>
              <a:rPr lang="en-GB" dirty="0"/>
            </a:br>
            <a:r>
              <a:rPr lang="en-GB" sz="900" dirty="0"/>
              <a:t>(</a:t>
            </a:r>
            <a:r>
              <a:rPr lang="en-GB" sz="900" dirty="0" err="1"/>
              <a:t>Birdi</a:t>
            </a:r>
            <a:r>
              <a:rPr lang="en-GB" sz="900" dirty="0"/>
              <a:t>, 2007)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CA569-00E4-52EB-1FF6-A47736F37A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Innovation refers to implementing useful ideas</a:t>
            </a:r>
            <a:br>
              <a:rPr lang="en-GB" dirty="0"/>
            </a:br>
            <a:r>
              <a:rPr lang="en-GB" sz="900" dirty="0"/>
              <a:t>(Puccio, 2005)</a:t>
            </a:r>
          </a:p>
          <a:p>
            <a:pPr lvl="1"/>
            <a:r>
              <a:rPr lang="en-GB" dirty="0"/>
              <a:t>Innovation requires social processes of negotiating and influencing to gain the acceptance and resources needed to put ideas into practice</a:t>
            </a:r>
            <a:br>
              <a:rPr lang="en-GB" dirty="0"/>
            </a:br>
            <a:r>
              <a:rPr lang="en-GB" sz="900" dirty="0"/>
              <a:t>(</a:t>
            </a:r>
            <a:r>
              <a:rPr lang="en-GB" sz="900" dirty="0" err="1"/>
              <a:t>Birdi</a:t>
            </a:r>
            <a:r>
              <a:rPr lang="en-GB" sz="900" dirty="0"/>
              <a:t>, 2007)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A4E1BB-3E43-1609-A5A4-0F03E827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Creativity &amp; innovation in the research: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9A69A-6836-C5AC-48D6-52D1043CF04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Innovation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4F6972E-0CE3-E147-7519-ABEDDCA7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Skills for Success: Creativity &amp; innovation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0ABF0D-96B2-E7AD-6207-F2AFF713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91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7907-06F0-1930-C33D-1955DC35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99D316-EB52-2678-42AE-CF05A8C6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Creativity &amp; innovation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42907A0-69B1-6667-B2D2-56DF3605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897" y="4245242"/>
            <a:ext cx="1829384" cy="1292662"/>
          </a:xfrm>
        </p:spPr>
        <p:txBody>
          <a:bodyPr anchor="ctr" anchorCtr="0">
            <a:spAutoFit/>
          </a:bodyPr>
          <a:lstStyle/>
          <a:p>
            <a:pPr algn="ctr"/>
            <a:r>
              <a:rPr lang="en-GB" dirty="0"/>
              <a:t>Your ability to imagine, develop, express, encourage, and apply ideas in ways that are novel, unexpected, or challenge existing methods and norms.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ED7D7E-ECFB-257D-8A87-B85DE1856CC7}"/>
              </a:ext>
            </a:extLst>
          </p:cNvPr>
          <p:cNvSpPr/>
          <p:nvPr/>
        </p:nvSpPr>
        <p:spPr>
          <a:xfrm>
            <a:off x="2632390" y="2485810"/>
            <a:ext cx="1565106" cy="1354000"/>
          </a:xfrm>
          <a:custGeom>
            <a:avLst/>
            <a:gdLst>
              <a:gd name="connsiteX0" fmla="*/ 0 w 1565106"/>
              <a:gd name="connsiteY0" fmla="*/ 677000 h 1354000"/>
              <a:gd name="connsiteX1" fmla="*/ 386838 w 1565106"/>
              <a:gd name="connsiteY1" fmla="*/ 0 h 1354000"/>
              <a:gd name="connsiteX2" fmla="*/ 1178268 w 1565106"/>
              <a:gd name="connsiteY2" fmla="*/ 0 h 1354000"/>
              <a:gd name="connsiteX3" fmla="*/ 1565106 w 1565106"/>
              <a:gd name="connsiteY3" fmla="*/ 677000 h 1354000"/>
              <a:gd name="connsiteX4" fmla="*/ 1178268 w 1565106"/>
              <a:gd name="connsiteY4" fmla="*/ 1354000 h 1354000"/>
              <a:gd name="connsiteX5" fmla="*/ 386838 w 1565106"/>
              <a:gd name="connsiteY5" fmla="*/ 1354000 h 1354000"/>
              <a:gd name="connsiteX6" fmla="*/ 0 w 1565106"/>
              <a:gd name="connsiteY6" fmla="*/ 677000 h 13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106" h="1354000">
                <a:moveTo>
                  <a:pt x="0" y="677000"/>
                </a:moveTo>
                <a:lnTo>
                  <a:pt x="386838" y="0"/>
                </a:lnTo>
                <a:lnTo>
                  <a:pt x="1178268" y="0"/>
                </a:lnTo>
                <a:lnTo>
                  <a:pt x="1565106" y="677000"/>
                </a:lnTo>
                <a:lnTo>
                  <a:pt x="1178268" y="1354000"/>
                </a:lnTo>
                <a:lnTo>
                  <a:pt x="386838" y="1354000"/>
                </a:lnTo>
                <a:lnTo>
                  <a:pt x="0" y="677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881" tIns="240897" rIns="275881" bIns="2408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dirty="0"/>
              <a:t>Use your imagination and curiosity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2764B86-218E-512F-6F8B-CB554E421A9E}"/>
              </a:ext>
            </a:extLst>
          </p:cNvPr>
          <p:cNvSpPr/>
          <p:nvPr/>
        </p:nvSpPr>
        <p:spPr>
          <a:xfrm>
            <a:off x="4134680" y="3318611"/>
            <a:ext cx="1565106" cy="1354000"/>
          </a:xfrm>
          <a:custGeom>
            <a:avLst/>
            <a:gdLst>
              <a:gd name="connsiteX0" fmla="*/ 0 w 1565106"/>
              <a:gd name="connsiteY0" fmla="*/ 677000 h 1354000"/>
              <a:gd name="connsiteX1" fmla="*/ 386838 w 1565106"/>
              <a:gd name="connsiteY1" fmla="*/ 0 h 1354000"/>
              <a:gd name="connsiteX2" fmla="*/ 1178268 w 1565106"/>
              <a:gd name="connsiteY2" fmla="*/ 0 h 1354000"/>
              <a:gd name="connsiteX3" fmla="*/ 1565106 w 1565106"/>
              <a:gd name="connsiteY3" fmla="*/ 677000 h 1354000"/>
              <a:gd name="connsiteX4" fmla="*/ 1178268 w 1565106"/>
              <a:gd name="connsiteY4" fmla="*/ 1354000 h 1354000"/>
              <a:gd name="connsiteX5" fmla="*/ 386838 w 1565106"/>
              <a:gd name="connsiteY5" fmla="*/ 1354000 h 1354000"/>
              <a:gd name="connsiteX6" fmla="*/ 0 w 1565106"/>
              <a:gd name="connsiteY6" fmla="*/ 677000 h 13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106" h="1354000">
                <a:moveTo>
                  <a:pt x="0" y="677000"/>
                </a:moveTo>
                <a:lnTo>
                  <a:pt x="386838" y="0"/>
                </a:lnTo>
                <a:lnTo>
                  <a:pt x="1178268" y="0"/>
                </a:lnTo>
                <a:lnTo>
                  <a:pt x="1565106" y="677000"/>
                </a:lnTo>
                <a:lnTo>
                  <a:pt x="1178268" y="1354000"/>
                </a:lnTo>
                <a:lnTo>
                  <a:pt x="386838" y="1354000"/>
                </a:lnTo>
                <a:lnTo>
                  <a:pt x="0" y="677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150690"/>
              <a:satOff val="8409"/>
              <a:lumOff val="-118"/>
              <a:alphaOff val="0"/>
            </a:schemeClr>
          </a:fillRef>
          <a:effectRef idx="2">
            <a:schemeClr val="accent2">
              <a:hueOff val="-2150690"/>
              <a:satOff val="8409"/>
              <a:lumOff val="-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881" tIns="240897" rIns="275881" bIns="2408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dirty="0"/>
              <a:t>Identify opportunities for you to innovate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320B449-E6D2-3DC1-05B9-73CEABB493C3}"/>
              </a:ext>
            </a:extLst>
          </p:cNvPr>
          <p:cNvSpPr/>
          <p:nvPr/>
        </p:nvSpPr>
        <p:spPr>
          <a:xfrm>
            <a:off x="4134680" y="5089613"/>
            <a:ext cx="1565106" cy="1354000"/>
          </a:xfrm>
          <a:custGeom>
            <a:avLst/>
            <a:gdLst>
              <a:gd name="connsiteX0" fmla="*/ 0 w 1565106"/>
              <a:gd name="connsiteY0" fmla="*/ 677000 h 1354000"/>
              <a:gd name="connsiteX1" fmla="*/ 386838 w 1565106"/>
              <a:gd name="connsiteY1" fmla="*/ 0 h 1354000"/>
              <a:gd name="connsiteX2" fmla="*/ 1178268 w 1565106"/>
              <a:gd name="connsiteY2" fmla="*/ 0 h 1354000"/>
              <a:gd name="connsiteX3" fmla="*/ 1565106 w 1565106"/>
              <a:gd name="connsiteY3" fmla="*/ 677000 h 1354000"/>
              <a:gd name="connsiteX4" fmla="*/ 1178268 w 1565106"/>
              <a:gd name="connsiteY4" fmla="*/ 1354000 h 1354000"/>
              <a:gd name="connsiteX5" fmla="*/ 386838 w 1565106"/>
              <a:gd name="connsiteY5" fmla="*/ 1354000 h 1354000"/>
              <a:gd name="connsiteX6" fmla="*/ 0 w 1565106"/>
              <a:gd name="connsiteY6" fmla="*/ 677000 h 13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106" h="1354000">
                <a:moveTo>
                  <a:pt x="0" y="677000"/>
                </a:moveTo>
                <a:lnTo>
                  <a:pt x="386838" y="0"/>
                </a:lnTo>
                <a:lnTo>
                  <a:pt x="1178268" y="0"/>
                </a:lnTo>
                <a:lnTo>
                  <a:pt x="1565106" y="677000"/>
                </a:lnTo>
                <a:lnTo>
                  <a:pt x="1178268" y="1354000"/>
                </a:lnTo>
                <a:lnTo>
                  <a:pt x="386838" y="1354000"/>
                </a:lnTo>
                <a:lnTo>
                  <a:pt x="0" y="677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301379"/>
              <a:satOff val="16818"/>
              <a:lumOff val="-235"/>
              <a:alphaOff val="0"/>
            </a:schemeClr>
          </a:fillRef>
          <a:effectRef idx="2">
            <a:schemeClr val="accent2">
              <a:hueOff val="-4301379"/>
              <a:satOff val="16818"/>
              <a:lumOff val="-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881" tIns="240897" rIns="275881" bIns="2408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dirty="0"/>
              <a:t>Generate ideas that are novel to yourself or others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37ACF0C-748F-9570-A681-BF9ED83975B8}"/>
              </a:ext>
            </a:extLst>
          </p:cNvPr>
          <p:cNvSpPr/>
          <p:nvPr/>
        </p:nvSpPr>
        <p:spPr>
          <a:xfrm>
            <a:off x="2632390" y="5923346"/>
            <a:ext cx="1565106" cy="1354000"/>
          </a:xfrm>
          <a:custGeom>
            <a:avLst/>
            <a:gdLst>
              <a:gd name="connsiteX0" fmla="*/ 0 w 1565106"/>
              <a:gd name="connsiteY0" fmla="*/ 677000 h 1354000"/>
              <a:gd name="connsiteX1" fmla="*/ 386838 w 1565106"/>
              <a:gd name="connsiteY1" fmla="*/ 0 h 1354000"/>
              <a:gd name="connsiteX2" fmla="*/ 1178268 w 1565106"/>
              <a:gd name="connsiteY2" fmla="*/ 0 h 1354000"/>
              <a:gd name="connsiteX3" fmla="*/ 1565106 w 1565106"/>
              <a:gd name="connsiteY3" fmla="*/ 677000 h 1354000"/>
              <a:gd name="connsiteX4" fmla="*/ 1178268 w 1565106"/>
              <a:gd name="connsiteY4" fmla="*/ 1354000 h 1354000"/>
              <a:gd name="connsiteX5" fmla="*/ 386838 w 1565106"/>
              <a:gd name="connsiteY5" fmla="*/ 1354000 h 1354000"/>
              <a:gd name="connsiteX6" fmla="*/ 0 w 1565106"/>
              <a:gd name="connsiteY6" fmla="*/ 677000 h 13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106" h="1354000">
                <a:moveTo>
                  <a:pt x="0" y="677000"/>
                </a:moveTo>
                <a:lnTo>
                  <a:pt x="386838" y="0"/>
                </a:lnTo>
                <a:lnTo>
                  <a:pt x="1178268" y="0"/>
                </a:lnTo>
                <a:lnTo>
                  <a:pt x="1565106" y="677000"/>
                </a:lnTo>
                <a:lnTo>
                  <a:pt x="1178268" y="1354000"/>
                </a:lnTo>
                <a:lnTo>
                  <a:pt x="386838" y="1354000"/>
                </a:lnTo>
                <a:lnTo>
                  <a:pt x="0" y="677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6452069"/>
              <a:satOff val="25227"/>
              <a:lumOff val="-353"/>
              <a:alphaOff val="0"/>
            </a:schemeClr>
          </a:fillRef>
          <a:effectRef idx="2">
            <a:schemeClr val="accent2">
              <a:hueOff val="-6452069"/>
              <a:satOff val="25227"/>
              <a:lumOff val="-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881" tIns="240897" rIns="275881" bIns="2408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dirty="0"/>
              <a:t>Develop your ideas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EFAB5D-1A5D-A2D8-8CAD-AD754C50270B}"/>
              </a:ext>
            </a:extLst>
          </p:cNvPr>
          <p:cNvSpPr/>
          <p:nvPr/>
        </p:nvSpPr>
        <p:spPr>
          <a:xfrm>
            <a:off x="1123436" y="5090545"/>
            <a:ext cx="1565106" cy="1354000"/>
          </a:xfrm>
          <a:custGeom>
            <a:avLst/>
            <a:gdLst>
              <a:gd name="connsiteX0" fmla="*/ 0 w 1565106"/>
              <a:gd name="connsiteY0" fmla="*/ 677000 h 1354000"/>
              <a:gd name="connsiteX1" fmla="*/ 386838 w 1565106"/>
              <a:gd name="connsiteY1" fmla="*/ 0 h 1354000"/>
              <a:gd name="connsiteX2" fmla="*/ 1178268 w 1565106"/>
              <a:gd name="connsiteY2" fmla="*/ 0 h 1354000"/>
              <a:gd name="connsiteX3" fmla="*/ 1565106 w 1565106"/>
              <a:gd name="connsiteY3" fmla="*/ 677000 h 1354000"/>
              <a:gd name="connsiteX4" fmla="*/ 1178268 w 1565106"/>
              <a:gd name="connsiteY4" fmla="*/ 1354000 h 1354000"/>
              <a:gd name="connsiteX5" fmla="*/ 386838 w 1565106"/>
              <a:gd name="connsiteY5" fmla="*/ 1354000 h 1354000"/>
              <a:gd name="connsiteX6" fmla="*/ 0 w 1565106"/>
              <a:gd name="connsiteY6" fmla="*/ 677000 h 13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106" h="1354000">
                <a:moveTo>
                  <a:pt x="0" y="677000"/>
                </a:moveTo>
                <a:lnTo>
                  <a:pt x="386838" y="0"/>
                </a:lnTo>
                <a:lnTo>
                  <a:pt x="1178268" y="0"/>
                </a:lnTo>
                <a:lnTo>
                  <a:pt x="1565106" y="677000"/>
                </a:lnTo>
                <a:lnTo>
                  <a:pt x="1178268" y="1354000"/>
                </a:lnTo>
                <a:lnTo>
                  <a:pt x="386838" y="1354000"/>
                </a:lnTo>
                <a:lnTo>
                  <a:pt x="0" y="677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602758"/>
              <a:satOff val="33636"/>
              <a:lumOff val="-470"/>
              <a:alphaOff val="0"/>
            </a:schemeClr>
          </a:fillRef>
          <a:effectRef idx="2">
            <a:schemeClr val="accent2">
              <a:hueOff val="-8602758"/>
              <a:satOff val="33636"/>
              <a:lumOff val="-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881" tIns="240897" rIns="275881" bIns="2408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dirty="0"/>
              <a:t>Apply your ideas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DE633DA-0018-E26E-EE57-BEC87CD074F7}"/>
              </a:ext>
            </a:extLst>
          </p:cNvPr>
          <p:cNvSpPr/>
          <p:nvPr/>
        </p:nvSpPr>
        <p:spPr>
          <a:xfrm>
            <a:off x="1123436" y="3316748"/>
            <a:ext cx="1565106" cy="1354000"/>
          </a:xfrm>
          <a:custGeom>
            <a:avLst/>
            <a:gdLst>
              <a:gd name="connsiteX0" fmla="*/ 0 w 1565106"/>
              <a:gd name="connsiteY0" fmla="*/ 677000 h 1354000"/>
              <a:gd name="connsiteX1" fmla="*/ 386838 w 1565106"/>
              <a:gd name="connsiteY1" fmla="*/ 0 h 1354000"/>
              <a:gd name="connsiteX2" fmla="*/ 1178268 w 1565106"/>
              <a:gd name="connsiteY2" fmla="*/ 0 h 1354000"/>
              <a:gd name="connsiteX3" fmla="*/ 1565106 w 1565106"/>
              <a:gd name="connsiteY3" fmla="*/ 677000 h 1354000"/>
              <a:gd name="connsiteX4" fmla="*/ 1178268 w 1565106"/>
              <a:gd name="connsiteY4" fmla="*/ 1354000 h 1354000"/>
              <a:gd name="connsiteX5" fmla="*/ 386838 w 1565106"/>
              <a:gd name="connsiteY5" fmla="*/ 1354000 h 1354000"/>
              <a:gd name="connsiteX6" fmla="*/ 0 w 1565106"/>
              <a:gd name="connsiteY6" fmla="*/ 677000 h 13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106" h="1354000">
                <a:moveTo>
                  <a:pt x="0" y="677000"/>
                </a:moveTo>
                <a:lnTo>
                  <a:pt x="386838" y="0"/>
                </a:lnTo>
                <a:lnTo>
                  <a:pt x="1178268" y="0"/>
                </a:lnTo>
                <a:lnTo>
                  <a:pt x="1565106" y="677000"/>
                </a:lnTo>
                <a:lnTo>
                  <a:pt x="1178268" y="1354000"/>
                </a:lnTo>
                <a:lnTo>
                  <a:pt x="386838" y="1354000"/>
                </a:lnTo>
                <a:lnTo>
                  <a:pt x="0" y="677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753447"/>
              <a:satOff val="42045"/>
              <a:lumOff val="-588"/>
              <a:alphaOff val="0"/>
            </a:schemeClr>
          </a:fillRef>
          <a:effectRef idx="2">
            <a:schemeClr val="accent2">
              <a:hueOff val="-10753447"/>
              <a:satOff val="42045"/>
              <a:lumOff val="-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881" tIns="240897" rIns="275881" bIns="2408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dirty="0"/>
              <a:t>Facilitate a creative &amp; innovative environment</a:t>
            </a:r>
            <a:endParaRPr lang="en-GB" sz="1300" kern="12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E0361E-74E1-D090-B101-AD56FDEB0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Creativity &amp; innovation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FCE9C7-2220-8339-6ACC-8ADBDD380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7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SFS Main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S Side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FS Green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FS Main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C18CD5A06CB46ADDF01043DA0AE6F" ma:contentTypeVersion="14" ma:contentTypeDescription="Create a new document." ma:contentTypeScope="" ma:versionID="db2938c04e83443b93ce434885122109">
  <xsd:schema xmlns:xsd="http://www.w3.org/2001/XMLSchema" xmlns:xs="http://www.w3.org/2001/XMLSchema" xmlns:p="http://schemas.microsoft.com/office/2006/metadata/properties" xmlns:ns2="3fb75ccb-774b-4eaa-a2e6-3308c9d227da" xmlns:ns3="6a372573-8198-494e-bf25-e7c969dc9ec4" targetNamespace="http://schemas.microsoft.com/office/2006/metadata/properties" ma:root="true" ma:fieldsID="603c60f36dd669fe180097ce56f9d8a1" ns2:_="" ns3:_="">
    <xsd:import namespace="3fb75ccb-774b-4eaa-a2e6-3308c9d227da"/>
    <xsd:import namespace="6a372573-8198-494e-bf25-e7c969dc9e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75ccb-774b-4eaa-a2e6-3308c9d22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c559603-be9a-4a12-a3df-a954509b4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72573-8198-494e-bf25-e7c969dc9ec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b75ccb-774b-4eaa-a2e6-3308c9d227d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DAEED-0E3A-4C16-933F-8C9EEFA97C9F}"/>
</file>

<file path=customXml/itemProps2.xml><?xml version="1.0" encoding="utf-8"?>
<ds:datastoreItem xmlns:ds="http://schemas.openxmlformats.org/officeDocument/2006/customXml" ds:itemID="{047635A2-A1A6-4B0D-9BDA-1A5A94606525}">
  <ds:schemaRefs>
    <ds:schemaRef ds:uri="3fb75ccb-774b-4eaa-a2e6-3308c9d227da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6a372573-8198-494e-bf25-e7c969dc9ec4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BA73BE5-D4EE-4EA0-B6CB-53DD92093A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9400</TotalTime>
  <Words>3143</Words>
  <Application>Microsoft Office PowerPoint</Application>
  <PresentationFormat>Letter Paper (8.5x11 in)</PresentationFormat>
  <Paragraphs>495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1_SFS Main</vt:lpstr>
      <vt:lpstr>SFS Side</vt:lpstr>
      <vt:lpstr>SFS Green</vt:lpstr>
      <vt:lpstr>SFS Main</vt:lpstr>
      <vt:lpstr>Activating creativity &amp; innovation</vt:lpstr>
      <vt:lpstr>Objectives for today</vt:lpstr>
      <vt:lpstr>About skills for success</vt:lpstr>
      <vt:lpstr>About Skills for Success</vt:lpstr>
      <vt:lpstr>About I4PL’s role in the initiative</vt:lpstr>
      <vt:lpstr>About Creativity &amp; innovation</vt:lpstr>
      <vt:lpstr>Creativity &amp; innovation in the research: definitions</vt:lpstr>
      <vt:lpstr>Creativity &amp; innovation in the research: definitions</vt:lpstr>
      <vt:lpstr>Creativity &amp; innovation</vt:lpstr>
      <vt:lpstr>Creativity &amp; innovation</vt:lpstr>
      <vt:lpstr>Creativity &amp; innovation proficiency levels</vt:lpstr>
      <vt:lpstr>Creativity &amp; innovation in the research: requirements</vt:lpstr>
      <vt:lpstr>When creativity &amp; innovation is needed</vt:lpstr>
      <vt:lpstr>How creativity &amp; innovation benefits…</vt:lpstr>
      <vt:lpstr>How creativity &amp; innovation benefits…</vt:lpstr>
      <vt:lpstr>Supporting Creativity &amp; innovation</vt:lpstr>
      <vt:lpstr>Supporting creativity &amp; innovation</vt:lpstr>
      <vt:lpstr>Supporting creativity &amp; innovation</vt:lpstr>
      <vt:lpstr>Developing Creativity &amp; innovation</vt:lpstr>
      <vt:lpstr>Creativity &amp; innovation in the research: individuals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Creativity &amp; innovation</vt:lpstr>
      <vt:lpstr>Skills for success resources</vt:lpstr>
      <vt:lpstr>Skills for Success Resources</vt:lpstr>
      <vt:lpstr>Skills for success  badges</vt:lpstr>
      <vt:lpstr>Learning Provider badge</vt:lpstr>
      <vt:lpstr>Issuing badges to your learners</vt:lpstr>
      <vt:lpstr>Committing to Creativity &amp; innovation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Robin Martin</cp:lastModifiedBy>
  <cp:revision>8</cp:revision>
  <dcterms:created xsi:type="dcterms:W3CDTF">2015-09-10T04:09:14Z</dcterms:created>
  <dcterms:modified xsi:type="dcterms:W3CDTF">2025-03-05T21:59:31Z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0x010100FB3C18CD5A06CB46ADDF01043DA0AE6F</vt:lpwstr>
  </property>
  <property fmtid="{D5CDD505-2E9C-101B-9397-08002B2CF9AE}" pid="3" name="Order">
    <vt:r8>231200</vt:r8>
  </property>
  <property fmtid="{D5CDD505-2E9C-101B-9397-08002B2CF9AE}" pid="4" name="MediaServiceImageTags">
    <vt:lpwstr/>
  </property>
</Properties>
</file>