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3" r:id="rId4"/>
    <p:sldMasterId id="2147483712" r:id="rId5"/>
    <p:sldMasterId id="2147483693" r:id="rId6"/>
    <p:sldMasterId id="2147483842" r:id="rId7"/>
  </p:sldMasterIdLst>
  <p:notesMasterIdLst>
    <p:notesMasterId r:id="rId45"/>
  </p:notesMasterIdLst>
  <p:handoutMasterIdLst>
    <p:handoutMasterId r:id="rId46"/>
  </p:handoutMasterIdLst>
  <p:sldIdLst>
    <p:sldId id="271" r:id="rId8"/>
    <p:sldId id="275" r:id="rId9"/>
    <p:sldId id="289" r:id="rId10"/>
    <p:sldId id="269" r:id="rId11"/>
    <p:sldId id="290" r:id="rId12"/>
    <p:sldId id="291" r:id="rId13"/>
    <p:sldId id="1293234447" r:id="rId14"/>
    <p:sldId id="1293234445" r:id="rId15"/>
    <p:sldId id="1293234467" r:id="rId16"/>
    <p:sldId id="261" r:id="rId17"/>
    <p:sldId id="1293234425" r:id="rId18"/>
    <p:sldId id="282" r:id="rId19"/>
    <p:sldId id="1293234468" r:id="rId20"/>
    <p:sldId id="293" r:id="rId21"/>
    <p:sldId id="287" r:id="rId22"/>
    <p:sldId id="1293234469" r:id="rId23"/>
    <p:sldId id="1293234458" r:id="rId24"/>
    <p:sldId id="1293234448" r:id="rId25"/>
    <p:sldId id="1293234461" r:id="rId26"/>
    <p:sldId id="1293234471" r:id="rId27"/>
    <p:sldId id="1293234472" r:id="rId28"/>
    <p:sldId id="1293234473" r:id="rId29"/>
    <p:sldId id="1293234474" r:id="rId30"/>
    <p:sldId id="1293234475" r:id="rId31"/>
    <p:sldId id="1293234476" r:id="rId32"/>
    <p:sldId id="1293234477" r:id="rId33"/>
    <p:sldId id="1293234478" r:id="rId34"/>
    <p:sldId id="1293234479" r:id="rId35"/>
    <p:sldId id="1293234480" r:id="rId36"/>
    <p:sldId id="1293234481" r:id="rId37"/>
    <p:sldId id="1293234436" r:id="rId38"/>
    <p:sldId id="1293234437" r:id="rId39"/>
    <p:sldId id="296" r:id="rId40"/>
    <p:sldId id="297" r:id="rId41"/>
    <p:sldId id="300" r:id="rId42"/>
    <p:sldId id="1293234421" r:id="rId43"/>
    <p:sldId id="1293234423" r:id="rId44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and introductions" id="{10B44225-3281-4B40-B605-B00929336532}">
          <p14:sldIdLst>
            <p14:sldId id="271"/>
            <p14:sldId id="275"/>
            <p14:sldId id="289"/>
            <p14:sldId id="269"/>
            <p14:sldId id="290"/>
          </p14:sldIdLst>
        </p14:section>
        <p14:section name="About Adaptability" id="{B2F40D4F-90BC-4EC1-815B-D955DD2B874E}">
          <p14:sldIdLst>
            <p14:sldId id="291"/>
            <p14:sldId id="1293234447"/>
            <p14:sldId id="1293234445"/>
            <p14:sldId id="1293234467"/>
            <p14:sldId id="261"/>
            <p14:sldId id="1293234425"/>
          </p14:sldIdLst>
        </p14:section>
        <p14:section name="Benefits of Adaptability" id="{AF1AAF76-3468-4CB7-A3C3-6FB827A62F59}">
          <p14:sldIdLst>
            <p14:sldId id="282"/>
            <p14:sldId id="1293234468"/>
          </p14:sldIdLst>
        </p14:section>
        <p14:section name="Supporting Adaptability" id="{F7A7AAD9-6B37-4E1F-859F-424285FADFCA}">
          <p14:sldIdLst>
            <p14:sldId id="293"/>
            <p14:sldId id="287"/>
            <p14:sldId id="1293234469"/>
          </p14:sldIdLst>
        </p14:section>
        <p14:section name="Developing Adaptability in Individuals" id="{4F5375E9-8D7A-495C-972F-A16F49739A65}">
          <p14:sldIdLst>
            <p14:sldId id="1293234458"/>
            <p14:sldId id="1293234448"/>
            <p14:sldId id="1293234461"/>
            <p14:sldId id="1293234471"/>
            <p14:sldId id="1293234472"/>
            <p14:sldId id="1293234473"/>
            <p14:sldId id="1293234474"/>
            <p14:sldId id="1293234475"/>
            <p14:sldId id="1293234476"/>
            <p14:sldId id="1293234477"/>
            <p14:sldId id="1293234478"/>
            <p14:sldId id="1293234479"/>
            <p14:sldId id="1293234480"/>
            <p14:sldId id="1293234481"/>
          </p14:sldIdLst>
        </p14:section>
        <p14:section name="Resources" id="{15D4A3B3-CEC7-4824-9F32-78C100A1523C}">
          <p14:sldIdLst>
            <p14:sldId id="1293234436"/>
            <p14:sldId id="1293234437"/>
          </p14:sldIdLst>
        </p14:section>
        <p14:section name="Badges" id="{764FB30A-DB34-413D-A937-BEA23CBBDA83}">
          <p14:sldIdLst>
            <p14:sldId id="296"/>
            <p14:sldId id="297"/>
            <p14:sldId id="300"/>
          </p14:sldIdLst>
        </p14:section>
        <p14:section name="Closing" id="{3D761E43-B5A3-49E5-BAA3-0090A8BFC354}">
          <p14:sldIdLst>
            <p14:sldId id="1293234421"/>
            <p14:sldId id="129323442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8B0"/>
    <a:srgbClr val="00B8D4"/>
    <a:srgbClr val="00C4DA"/>
    <a:srgbClr val="138B41"/>
    <a:srgbClr val="89254F"/>
    <a:srgbClr val="8B254F"/>
    <a:srgbClr val="EB8B2D"/>
    <a:srgbClr val="AB202C"/>
    <a:srgbClr val="AC242F"/>
    <a:srgbClr val="802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867602-5928-4051-8B77-CB941D0B5898}" v="76" dt="2025-02-12T17:16:16.766"/>
    <p1510:client id="{BD270426-A721-40DB-ABFA-D2AA8D602304}" v="405" dt="2025-02-11T18:16:01.8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5036" autoAdjust="0"/>
  </p:normalViewPr>
  <p:slideViewPr>
    <p:cSldViewPr snapToGrid="0">
      <p:cViewPr varScale="1">
        <p:scale>
          <a:sx n="76" d="100"/>
          <a:sy n="76" d="100"/>
        </p:scale>
        <p:origin x="1200" y="108"/>
      </p:cViewPr>
      <p:guideLst/>
    </p:cSldViewPr>
  </p:slideViewPr>
  <p:outlineViewPr>
    <p:cViewPr>
      <p:scale>
        <a:sx n="33" d="100"/>
        <a:sy n="33" d="100"/>
      </p:scale>
      <p:origin x="0" y="-700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154"/>
    </p:cViewPr>
  </p:sorterViewPr>
  <p:notesViewPr>
    <p:cSldViewPr snapToGrid="0">
      <p:cViewPr>
        <p:scale>
          <a:sx n="110" d="100"/>
          <a:sy n="110" d="100"/>
        </p:scale>
        <p:origin x="2322" y="-15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04A7F8-00C1-D252-04C9-B57E3E3A2A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9639D-F995-B9CB-058A-66740AEF99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9E3F1-17BA-4BFF-993E-FC24D9D92809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16DB30-8932-100B-B18A-A4C8C41A2E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31862-964E-BEB2-19FF-A741735B36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60B9F-E819-4B02-8FD8-8752A244B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51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8250" y="511175"/>
            <a:ext cx="1841500" cy="245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15148" y="8647463"/>
            <a:ext cx="757052" cy="229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Helvetica" panose="020B0604020202020204" pitchFamily="34" charset="0"/>
              </a:defRPr>
            </a:lvl1pPr>
          </a:lstStyle>
          <a:p>
            <a:fld id="{268B9E03-B95F-F942-AFF0-5C85FCB29B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06DF986-C698-6A9F-21F2-D3C1C0553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6389" y="3178629"/>
            <a:ext cx="5886994" cy="52973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31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spcAft>
        <a:spcPts val="300"/>
      </a:spcAft>
      <a:tabLst>
        <a:tab pos="5295900" algn="r"/>
      </a:tabLst>
      <a:defRPr sz="1100"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0" indent="0" algn="l" defTabSz="914400" rtl="0" eaLnBrk="1" latinLnBrk="0" hangingPunct="1">
      <a:spcBef>
        <a:spcPts val="600"/>
      </a:spcBef>
      <a:spcAft>
        <a:spcPts val="300"/>
      </a:spcAft>
      <a:buFont typeface="Arial" panose="020B0604020202020204" pitchFamily="34" charset="0"/>
      <a:buNone/>
      <a:tabLst>
        <a:tab pos="5295900" algn="r"/>
      </a:tabLst>
      <a:defRPr sz="1000" i="0" kern="1200" cap="all" baseline="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171450" indent="-171450" algn="l" defTabSz="914400" rtl="0" eaLnBrk="1" latinLnBrk="0" hangingPunct="1">
      <a:spcBef>
        <a:spcPts val="0"/>
      </a:spcBef>
      <a:spcAft>
        <a:spcPts val="300"/>
      </a:spcAft>
      <a:buFont typeface="Wingdings" panose="05000000000000000000" pitchFamily="2" charset="2"/>
      <a:buChar char="§"/>
      <a:defRPr sz="11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355600" indent="-171450" algn="l" defTabSz="914400" rtl="0" eaLnBrk="1" latinLnBrk="0" hangingPunct="1">
      <a:spcBef>
        <a:spcPts val="0"/>
      </a:spcBef>
      <a:spcAft>
        <a:spcPts val="300"/>
      </a:spcAft>
      <a:buFont typeface="Arial" panose="020B0604020202020204" pitchFamily="34" charset="0"/>
      <a:buChar char="•"/>
      <a:defRPr sz="11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0" indent="0" algn="l" defTabSz="914400" rtl="0" eaLnBrk="1" latinLnBrk="0" hangingPunct="1">
      <a:spcBef>
        <a:spcPts val="300"/>
      </a:spcBef>
      <a:spcAft>
        <a:spcPts val="300"/>
      </a:spcAft>
      <a:buFont typeface="Arial" panose="020B0604020202020204" pitchFamily="34" charset="0"/>
      <a:buNone/>
      <a:tabLst/>
      <a:defRPr sz="10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0D672791-7A84-3CBF-937E-791068E1B1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2831241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CAE02DE7-CF84-A796-ED53-6685B6B14B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3377997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786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11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79744-27CA-59DF-3F76-515CE87EB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9FFACA-59B6-EB04-0982-E1B588CE54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C0204C-843E-4B52-7B02-14BBA91B0A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0CF49-ED39-F82E-3085-AA9DED5122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05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69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16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16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1FAF8-B64C-B167-8E3A-8DA52C208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4E33A7-0BB2-90B0-CB56-F777D8B4FE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EC64B7-0A44-75B6-FB7A-BA79F04252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490BF-06F4-1832-0C14-25C2F0BC24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396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BC1CC-2EC4-505D-C31A-7E5861070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AEF60D-ECC4-4822-5FAA-3A9B9697E5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D2E986-50E0-E68E-5199-44FE39DACB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43CCF-680D-92BC-FF8F-8D76908902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97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A53BC-E820-B4D1-E27D-4272603E5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B21059-E9ED-5216-A51F-6967796DF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5EE4B-686D-1F78-ED35-E2462622F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E40830A2-E960-1486-90B5-1AD950DB0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2834705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F4A63-1045-A28A-F2B1-FA0EA93C5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F959BD-1CEC-F056-0A02-3EFA3ACC0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CFC8E-A8B4-D424-A958-EEDC5F8819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923BE481-CE15-172A-2DF5-1EE27B92B4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1777660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31EB8-B8C0-869E-FA78-B4462B1DF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9B7C17-1438-DCC0-2099-DBB16DA387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27F52-8B1F-C6C4-207F-4225F6D146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B3D08587-CB1C-6D94-F4E3-2C253B0F05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3140441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2BD65-7800-44CD-A92D-275C955F7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1D0296-8D57-BEB2-B572-5DC5471E67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F5DEA-4FCA-9BB0-2B30-74F64DCED0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CBB159D8-E198-6B26-8BA3-6E253DC068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41673935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F7EC6-BCE9-6170-206C-13D1547DF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0EFE9E-705C-E6E3-409F-FE4D71132C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442E3-5614-AA43-BAAF-6EB473D20C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42D8D42D-2D6B-8FD6-8EE4-D29CCC67A6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7458737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41954-A3D8-9E21-8EE3-A81D852A5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F7C4B8-E828-3559-8D2A-97FF2591C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0271F-7C64-0B72-B450-199E539583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3A18EE77-67FD-40F2-44D3-7040FE3218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599149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1F189-08F0-7EA8-E678-F508CD6BB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DC8AEE-16D6-1063-62C3-261A5DD2E0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A102A-2684-996B-FB4C-B0637B66F5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67FA0FD0-A934-9F55-ABAF-051CBDE51F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10504364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00D2C-F8AC-6EB8-2F48-F922B6297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D0C8C8-2E37-2207-50F9-5420DFA144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1202C-4324-EFBB-DD06-C975A29BCC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7F7BC6BE-BB0F-747C-6CAF-554B2902B4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35427693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0CB7B-F74E-7E67-6AA8-7F57319B5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AF5CB5-0CF5-CB1E-2438-A56DFFF27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4422B-E622-089A-81B6-3D7F5AFF71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C5395F61-44DB-4246-C31A-071F8BC0D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36176267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E5A42-6A64-9A63-45A3-83A6B5F5F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ADF9F6-A3A3-5B9F-77B1-BDE2BB60D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C9617-02FD-1A77-0E63-BE90236268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E1311825-88FB-EB44-B1A0-2A40A054A6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1763511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7A11F-0809-5657-48F9-505E5618E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8AEEA3-DC85-E2BB-8683-19C911A2A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2C1DA-A4F3-CF6F-FD80-E5141C932D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891093CE-299D-E8C3-F975-0055BA18CC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32334664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E5C6C-0827-2AD9-C982-F709C75CC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8782FA-64BF-F202-313C-2F015EE5FB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B2DD6-77A2-02CC-646E-B959F33616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04067753-0D09-FB6C-B54E-1CB9BEA6EA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1087416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1C085-699B-529C-C744-F2F2CBD35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43FEBF-ABA7-6B87-8C60-C58FE76F4C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6EF9C-5EC5-C7E2-2FBF-9C75AE8F03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4B027C92-BBF7-1525-8DAC-F6ACB8B1D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19594130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E0F2E-11F9-9603-0B08-82ABAFACC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602037-E5A1-6722-6CF9-926357045A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7D8A2-2E84-1AFB-CC72-3980FD1D14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0F82A529-463A-F7CE-650E-CF3CA0FAF0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7758653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38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904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09DCD4D8-E5B6-D801-1064-74753FDD7B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10037146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9660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581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9B9C-FD61-4224-A446-8DCA92BD4CE9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3CB9C081-8D9F-BE68-5687-A06507650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65B1A007-C65A-99D4-C5C2-5A02D47FA2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27533647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4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DCCE88B8-F0AE-7C61-D1BA-81BF156A8B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845720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29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684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F6031-DD4C-E337-4BE1-49275A6F0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E07EF2-D253-F38B-EE70-75CF8FC34A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FD06AD-2F16-B2D2-A3CC-84E42F35F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F2557-FFB3-C194-B29D-4733172A9D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834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B5A64-4AD3-C9EC-1AA9-AD4722F78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D56D6A-4644-2494-9DFB-8E88145B9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39F7E-44E7-507F-A7B3-2E648EC72A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2A947C8D-98E1-FCAC-6C75-0817CA05BA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3813599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51BC5-6673-08E9-7742-9BFE7D80D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4B092A-D307-C7D3-FE2B-6EC8921ECE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295900" algn="r"/>
              </a:tabLst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DC9B1-EF5E-5E55-6603-84AB4348EA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9E03-B95F-F942-AFF0-5C85FCB29B7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5AF7C0B4-A192-2E45-4F84-890564750B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08250" y="511175"/>
            <a:ext cx="1841500" cy="2455863"/>
          </a:xfrm>
        </p:spPr>
      </p:sp>
    </p:spTree>
    <p:extLst>
      <p:ext uri="{BB962C8B-B14F-4D97-AF65-F5344CB8AC3E}">
        <p14:creationId xmlns:p14="http://schemas.microsoft.com/office/powerpoint/2010/main" val="420101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751" y="486837"/>
            <a:ext cx="6155677" cy="862572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50" y="1657166"/>
            <a:ext cx="6155678" cy="6578785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F41D2-B71C-9C0D-777C-DED2895D8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Collaboration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655A6-31C0-59D2-49DF-41CC49259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5613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1FFAFB-50EC-9DE8-9918-6B155070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3B8DC2-E91B-9D8A-8912-E98519B3EC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567" y="1742151"/>
            <a:ext cx="6161862" cy="1059393"/>
          </a:xfrm>
        </p:spPr>
        <p:txBody>
          <a:bodyPr wrap="square" anchor="ctr">
            <a:sp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DE2E879-8F9D-3A2E-A0EF-BA6459B9F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Collaboration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2522663-E02A-1B99-3CB3-39910516C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C311D2B-D18F-7C7B-9A3E-A108738595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0" y="-58721"/>
            <a:ext cx="914400" cy="914400"/>
          </a:xfrm>
          <a:prstGeom prst="rect">
            <a:avLst/>
          </a:prstGeom>
        </p:spPr>
      </p:pic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9251FEF6-2619-5F50-846E-FF7EA8D5E83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4566" y="3292489"/>
            <a:ext cx="6161862" cy="1059393"/>
          </a:xfrm>
        </p:spPr>
        <p:txBody>
          <a:bodyPr wrap="square" anchor="ctr">
            <a:sp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13148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activ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1FFAFB-50EC-9DE8-9918-6B155070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3B8DC2-E91B-9D8A-8912-E98519B3EC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567" y="3140322"/>
            <a:ext cx="6161862" cy="1179810"/>
          </a:xfrm>
        </p:spPr>
        <p:txBody>
          <a:bodyPr wrap="square" anchor="t" anchorCtr="0">
            <a:spAutoFit/>
          </a:bodyPr>
          <a:lstStyle>
            <a:lvl1pPr>
              <a:spcBef>
                <a:spcPts val="600"/>
              </a:spcBef>
              <a:defRPr sz="1200" b="1"/>
            </a:lvl1pPr>
            <a:lvl2pPr marL="0" indent="0">
              <a:spcBef>
                <a:spcPts val="600"/>
              </a:spcBef>
              <a:buNone/>
              <a:defRPr lang="en-US" sz="1200" kern="1200" dirty="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 marL="227702" indent="-177697">
              <a:defRPr lang="en-US" sz="1200" kern="1200" dirty="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 marL="402719" indent="-153587">
              <a:defRPr sz="1000"/>
            </a:lvl4pPr>
            <a:lvl5pPr marL="0" indent="0">
              <a:buNone/>
              <a:defRPr sz="1200" b="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227702" lvl="1" indent="-177697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/>
            </a:pPr>
            <a:r>
              <a:rPr lang="en-US" dirty="0"/>
              <a:t>Third level</a:t>
            </a:r>
          </a:p>
          <a:p>
            <a:pPr marL="402719" lvl="2" indent="-153587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DE2E879-8F9D-3A2E-A0EF-BA6459B9F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Collaboration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2522663-E02A-1B99-3CB3-39910516C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C311D2B-D18F-7C7B-9A3E-A108738595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0" y="-587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1580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1FFAFB-50EC-9DE8-9918-6B155070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3B8DC2-E91B-9D8A-8912-E98519B3EC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567" y="1742151"/>
            <a:ext cx="6161862" cy="1059393"/>
          </a:xfrm>
        </p:spPr>
        <p:txBody>
          <a:bodyPr wrap="square" anchor="ctr">
            <a:sp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DE2E879-8F9D-3A2E-A0EF-BA6459B9F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Collaboration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2522663-E02A-1B99-3CB3-39910516C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C311D2B-D18F-7C7B-9A3E-A10873859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0" y="42018"/>
            <a:ext cx="914400" cy="71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5425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vider Badg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1FFAFB-50EC-9DE8-9918-6B155070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3B8DC2-E91B-9D8A-8912-E98519B3EC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2502" y="1848803"/>
            <a:ext cx="3844011" cy="1105559"/>
          </a:xfrm>
        </p:spPr>
        <p:txBody>
          <a:bodyPr wrap="square" anchor="t" anchorCtr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Content Placeholder 17">
            <a:extLst>
              <a:ext uri="{FF2B5EF4-FFF2-40B4-BE49-F238E27FC236}">
                <a16:creationId xmlns:a16="http://schemas.microsoft.com/office/drawing/2014/main" id="{A66B527C-EEAF-63E4-F109-70C6B340D2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4566" y="1909074"/>
            <a:ext cx="1628959" cy="1628959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C404A45-8EFD-97D6-E65E-411CBF8DA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Collaboration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BB2118A-573D-B053-8C5A-28A7B729A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40010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1FFAFB-50EC-9DE8-9918-6B155070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98712"/>
            <a:ext cx="6161862" cy="86257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3B8DC2-E91B-9D8A-8912-E98519B3EC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2502" y="1848803"/>
            <a:ext cx="3844011" cy="1105559"/>
          </a:xfrm>
        </p:spPr>
        <p:txBody>
          <a:bodyPr wrap="square" anchor="t" anchorCtr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Content Placeholder 17">
            <a:extLst>
              <a:ext uri="{FF2B5EF4-FFF2-40B4-BE49-F238E27FC236}">
                <a16:creationId xmlns:a16="http://schemas.microsoft.com/office/drawing/2014/main" id="{A66B527C-EEAF-63E4-F109-70C6B340D2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4566" y="1925314"/>
            <a:ext cx="1628959" cy="1596479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C404A45-8EFD-97D6-E65E-411CBF8DA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Collaboration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BB2118A-573D-B053-8C5A-28A7B729A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8434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4PL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1FFAFB-50EC-9DE8-9918-6B155070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7" y="486837"/>
            <a:ext cx="6168868" cy="86257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3B8DC2-E91B-9D8A-8912-E98519B3EC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9277" y="1706878"/>
            <a:ext cx="6167151" cy="1051570"/>
          </a:xfrm>
        </p:spPr>
        <p:txBody>
          <a:bodyPr wrap="square" anchor="t" anchorCtr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4FB8A0-1828-0B11-81F0-A61DC8E2D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209000" y="4025201"/>
            <a:ext cx="4440000" cy="4114286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3ACB46B-2CAA-D258-9648-8D9CDE298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Collaboration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6A00FE1-D12F-DD16-DD9C-3E45C87B1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2105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S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1FFAFB-50EC-9DE8-9918-6B155070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3B8DC2-E91B-9D8A-8912-E98519B3EC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8069" y="4831927"/>
            <a:ext cx="6161862" cy="1051570"/>
          </a:xfrm>
        </p:spPr>
        <p:txBody>
          <a:bodyPr wrap="square" anchor="t" anchorCtr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26" name="Picture 2" descr="Skills for Success: Creativity and innovation, problem solving, reading, digital, collaboration, adaptability, writing, numeracy, communication">
            <a:extLst>
              <a:ext uri="{FF2B5EF4-FFF2-40B4-BE49-F238E27FC236}">
                <a16:creationId xmlns:a16="http://schemas.microsoft.com/office/drawing/2014/main" id="{4C8DAF02-EA7A-C113-5A10-98588C05CE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1468" y="1692367"/>
            <a:ext cx="3028057" cy="29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32B3760-8CD9-1B25-71A3-C96D06086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Collaboration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1585B4C-120F-3F48-5600-02ED4075F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15257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843" y="1758847"/>
            <a:ext cx="2982948" cy="506853"/>
          </a:xfrm>
        </p:spPr>
        <p:txBody>
          <a:bodyPr anchor="ctr">
            <a:normAutofit/>
          </a:bodyPr>
          <a:lstStyle>
            <a:lvl1pPr marL="0" indent="0">
              <a:buNone/>
              <a:defRPr sz="1350" b="1">
                <a:solidFill>
                  <a:schemeClr val="accent2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841" y="2481943"/>
            <a:ext cx="2982949" cy="5522367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7210" y="2481943"/>
            <a:ext cx="2979218" cy="5522367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EDC7C0-03E9-4316-ECCA-AFD8C752E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813235D-8D4F-BD18-8687-BB42BD2C10C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27211" y="1758847"/>
            <a:ext cx="2982948" cy="506853"/>
          </a:xfrm>
        </p:spPr>
        <p:txBody>
          <a:bodyPr anchor="ctr">
            <a:norm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844A1BD-5810-E7B7-FC72-2AFCAD18C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Collaboration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4B8A00F-0506-E30A-D7EA-5071389318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79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5175FF2-AB40-E2E3-6D0C-10BFF9971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Collaboration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B9ADD-86D9-ADE8-6138-37F3EFECF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6443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B4C129-26A0-1AC5-2D4E-2171C25CB3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3304" y="1717717"/>
            <a:ext cx="6118180" cy="1128514"/>
          </a:xfrm>
        </p:spPr>
        <p:txBody>
          <a:bodyPr wrap="square">
            <a:sp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98108-0C9D-CA2B-3EBB-FB56FB2F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BB724-9089-C825-BF1A-F1E9D6868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303" y="2279575"/>
            <a:ext cx="2886785" cy="1128514"/>
          </a:xfrm>
        </p:spPr>
        <p:txBody>
          <a:bodyPr wrap="square">
            <a:spAutoFit/>
          </a:bodyPr>
          <a:lstStyle>
            <a:lvl1pPr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9A62B-030B-CD63-93FC-B41A279A9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3302" y="4215337"/>
            <a:ext cx="2813668" cy="1128514"/>
          </a:xfrm>
        </p:spPr>
        <p:txBody>
          <a:bodyPr wrap="square">
            <a:spAutoFit/>
          </a:bodyPr>
          <a:lstStyle>
            <a:lvl1pPr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30A30BA-9640-AFA1-0726-E8D85A3AE5B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3302" y="6218322"/>
            <a:ext cx="2813667" cy="1128514"/>
          </a:xfrm>
        </p:spPr>
        <p:txBody>
          <a:bodyPr wrap="square">
            <a:spAutoFit/>
          </a:bodyPr>
          <a:lstStyle>
            <a:lvl1pPr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6D24DC-F065-9A36-D62C-EFE714F4F5A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629057" y="2279575"/>
            <a:ext cx="2886785" cy="1128514"/>
          </a:xfrm>
        </p:spPr>
        <p:txBody>
          <a:bodyPr wrap="square">
            <a:spAutoFit/>
          </a:bodyPr>
          <a:lstStyle>
            <a:lvl1pPr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D4F30C3-86F4-4B07-DC4D-A4A3CC1F3A5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629056" y="4215337"/>
            <a:ext cx="2813668" cy="1128514"/>
          </a:xfrm>
        </p:spPr>
        <p:txBody>
          <a:bodyPr wrap="square">
            <a:spAutoFit/>
          </a:bodyPr>
          <a:lstStyle>
            <a:lvl1pPr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D93190E-5F50-0670-5D31-1F0F9844807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629056" y="6218322"/>
            <a:ext cx="2813667" cy="1128514"/>
          </a:xfrm>
        </p:spPr>
        <p:txBody>
          <a:bodyPr wrap="square">
            <a:spAutoFit/>
          </a:bodyPr>
          <a:lstStyle>
            <a:lvl1pPr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80F8421-B6E0-F633-D5C7-814DF205E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Collaboration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B134BDE-7E5C-2C13-EC06-07990DDCB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0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B427B7-4582-4053-B3F9-FA6CC5CA08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23769" y="0"/>
            <a:ext cx="9442154" cy="9253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1947291"/>
          </a:xfrm>
        </p:spPr>
        <p:txBody>
          <a:bodyPr anchor="b">
            <a:normAutofit/>
          </a:bodyPr>
          <a:lstStyle>
            <a:lvl1pPr algn="l">
              <a:defRPr lang="en-US" sz="4400" kern="1200" cap="all" baseline="0" dirty="0">
                <a:solidFill>
                  <a:srgbClr val="8B25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3562495"/>
            <a:ext cx="5486400" cy="2207683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CBE27F2-BBCB-AB67-D622-D9659169F0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4350" y="8134666"/>
            <a:ext cx="2110129" cy="6708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B3D6AD-3F33-48C0-A9BE-B802D7D9F4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368259"/>
            <a:ext cx="2768102" cy="89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1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er Badg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1FFAFB-50EC-9DE8-9918-6B155070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3B8DC2-E91B-9D8A-8912-E98519B3EC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2417" y="1932157"/>
            <a:ext cx="3844011" cy="1059393"/>
          </a:xfrm>
        </p:spPr>
        <p:txBody>
          <a:bodyPr wrap="square" anchor="ctr">
            <a:sp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" name="Content Placeholder 17">
            <a:extLst>
              <a:ext uri="{FF2B5EF4-FFF2-40B4-BE49-F238E27FC236}">
                <a16:creationId xmlns:a16="http://schemas.microsoft.com/office/drawing/2014/main" id="{177891BE-02F9-45CB-C3F9-763E50A91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4566" y="1909074"/>
            <a:ext cx="1628959" cy="1628959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DE2E879-8F9D-3A2E-A0EF-BA6459B9F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Collaboration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2522663-E02A-1B99-3CB3-39910516C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0117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1FFAFB-50EC-9DE8-9918-6B155070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3B8DC2-E91B-9D8A-8912-E98519B3EC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567" y="1742151"/>
            <a:ext cx="6161862" cy="1059393"/>
          </a:xfrm>
        </p:spPr>
        <p:txBody>
          <a:bodyPr wrap="square" anchor="ctr">
            <a:sp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DE2E879-8F9D-3A2E-A0EF-BA6459B9F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Collaboration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2522663-E02A-1B99-3CB3-39910516C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 descr="Signature with solid fill">
            <a:extLst>
              <a:ext uri="{FF2B5EF4-FFF2-40B4-BE49-F238E27FC236}">
                <a16:creationId xmlns:a16="http://schemas.microsoft.com/office/drawing/2014/main" id="{AC311D2B-D18F-7C7B-9A3E-A108738595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 flipH="1">
            <a:off x="0" y="-58721"/>
            <a:ext cx="914400" cy="914400"/>
          </a:xfrm>
          <a:prstGeom prst="rect">
            <a:avLst/>
          </a:prstGeom>
        </p:spPr>
      </p:pic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9251FEF6-2619-5F50-846E-FF7EA8D5E83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4566" y="3292489"/>
            <a:ext cx="6161862" cy="1059393"/>
          </a:xfrm>
        </p:spPr>
        <p:txBody>
          <a:bodyPr wrap="square" anchor="ctr">
            <a:sp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48772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842" y="486837"/>
            <a:ext cx="6158586" cy="86257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842" y="1657166"/>
            <a:ext cx="6158586" cy="657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Lightning Bolt 7"/>
          <p:cNvSpPr/>
          <p:nvPr userDrawn="1"/>
        </p:nvSpPr>
        <p:spPr>
          <a:xfrm>
            <a:off x="392391" y="1311105"/>
            <a:ext cx="6204273" cy="170613"/>
          </a:xfrm>
          <a:prstGeom prst="lightningBolt">
            <a:avLst/>
          </a:prstGeom>
          <a:solidFill>
            <a:srgbClr val="8B2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FE9AC6-14B8-1151-D7B7-85BC9EBE286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58" y="535564"/>
            <a:ext cx="1134590" cy="365121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3D9378E-6CB0-B0B9-B407-CB7458AEC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Collaboration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BBF485-CF30-1EAD-DB55-63017DFB3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1D8931A-0802-B583-6CFE-F827C07C00C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15115" y="8126650"/>
            <a:ext cx="1133872" cy="3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5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7" r:id="rId2"/>
    <p:sldLayoutId id="2147483848" r:id="rId3"/>
    <p:sldLayoutId id="2147483854" r:id="rId4"/>
    <p:sldLayoutId id="2147483855" r:id="rId5"/>
    <p:sldLayoutId id="2147483838" r:id="rId6"/>
  </p:sldLayoutIdLst>
  <p:transition spd="slow">
    <p:wipe/>
  </p:transition>
  <p:hf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1800" kern="1200" cap="none" baseline="0">
          <a:solidFill>
            <a:srgbClr val="8B25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1pPr>
    </p:titleStyle>
    <p:bodyStyle>
      <a:lvl1pPr marL="0" indent="0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rgbClr val="00BCB4"/>
        </a:buClr>
        <a:buFont typeface="Arial"/>
        <a:buNone/>
        <a:tabLst/>
        <a:defRPr sz="12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1pPr>
      <a:lvl2pPr marL="227702" indent="-177697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chemeClr val="accent2"/>
        </a:buClr>
        <a:buFont typeface="Wingdings" panose="05000000000000000000" pitchFamily="2" charset="2"/>
        <a:buChar char="§"/>
        <a:tabLst/>
        <a:defRPr sz="12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2pPr>
      <a:lvl3pPr marL="402719" indent="-153587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chemeClr val="accent1"/>
        </a:buClr>
        <a:buFont typeface="Wingdings" panose="05000000000000000000" pitchFamily="2" charset="2"/>
        <a:buChar char="§"/>
        <a:tabLst/>
        <a:defRPr sz="11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3pPr>
      <a:lvl4pPr marL="557198" indent="-154481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rgbClr val="00BCB4"/>
        </a:buClr>
        <a:buFont typeface="Arial"/>
        <a:buChar char="•"/>
        <a:tabLst/>
        <a:defRPr sz="10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4pPr>
      <a:lvl5pPr marL="705428" indent="-148229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rgbClr val="00BCB4"/>
        </a:buClr>
        <a:buFont typeface="Arial"/>
        <a:buChar char="•"/>
        <a:tabLst/>
        <a:defRPr sz="10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5pPr>
      <a:lvl6pPr marL="1414427" indent="-128584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4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4" indent="-128584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4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027">
          <p15:clr>
            <a:srgbClr val="F26B43"/>
          </p15:clr>
        </p15:guide>
        <p15:guide id="4" pos="257">
          <p15:clr>
            <a:srgbClr val="F26B43"/>
          </p15:clr>
        </p15:guide>
        <p15:guide id="5" pos="746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8804" y="1657165"/>
            <a:ext cx="2069544" cy="621107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3911" y="1657167"/>
            <a:ext cx="3495286" cy="62110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Lightning Bolt 7"/>
          <p:cNvSpPr/>
          <p:nvPr userDrawn="1"/>
        </p:nvSpPr>
        <p:spPr>
          <a:xfrm rot="5400000">
            <a:off x="-476903" y="4735066"/>
            <a:ext cx="6473789" cy="71837"/>
          </a:xfrm>
          <a:prstGeom prst="lightningBolt">
            <a:avLst/>
          </a:prstGeom>
          <a:solidFill>
            <a:srgbClr val="8B2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Helvetica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58" y="535564"/>
            <a:ext cx="1134590" cy="365121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69FF839-2BB0-FF21-E960-E11ECC7F30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5115" y="8126650"/>
            <a:ext cx="1133872" cy="36045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44A86-EE4A-52D7-B3EB-3B1A87FF1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Collaboration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ED4F3-AF19-8AB4-BD37-A12F4A05D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ransition spd="slow">
    <p:wipe/>
  </p:transition>
  <p:hf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1600" kern="1200" cap="none" baseline="0">
          <a:solidFill>
            <a:srgbClr val="8B25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1pPr>
    </p:titleStyle>
    <p:bodyStyle>
      <a:lvl1pPr marL="0" indent="0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rgbClr val="00BCB4"/>
        </a:buClr>
        <a:buFont typeface="Arial"/>
        <a:buNone/>
        <a:tabLst/>
        <a:defRPr sz="12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1pPr>
      <a:lvl2pPr marL="227702" indent="-177697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chemeClr val="accent2"/>
        </a:buClr>
        <a:buFont typeface="Wingdings" panose="05000000000000000000" pitchFamily="2" charset="2"/>
        <a:buChar char="§"/>
        <a:tabLst/>
        <a:defRPr sz="12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2pPr>
      <a:lvl3pPr marL="402719" indent="-153587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chemeClr val="accent1"/>
        </a:buClr>
        <a:buFont typeface="Wingdings" panose="05000000000000000000" pitchFamily="2" charset="2"/>
        <a:buChar char="§"/>
        <a:tabLst/>
        <a:defRPr sz="11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3pPr>
      <a:lvl4pPr marL="557198" indent="-154481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rgbClr val="00BCB4"/>
        </a:buClr>
        <a:buFont typeface="Arial"/>
        <a:buChar char="•"/>
        <a:tabLst/>
        <a:defRPr sz="10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4pPr>
      <a:lvl5pPr marL="705428" indent="-148229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rgbClr val="00BCB4"/>
        </a:buClr>
        <a:buFont typeface="Arial"/>
        <a:buChar char="•"/>
        <a:tabLst/>
        <a:defRPr sz="10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5pPr>
      <a:lvl6pPr marL="1414427" indent="-128584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4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4" indent="-128584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4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>
          <p15:clr>
            <a:srgbClr val="F26B43"/>
          </p15:clr>
        </p15:guide>
        <p15:guide id="2" pos="2160">
          <p15:clr>
            <a:srgbClr val="F26B43"/>
          </p15:clr>
        </p15:guide>
        <p15:guide id="3" pos="1140">
          <p15:clr>
            <a:srgbClr val="F26B43"/>
          </p15:clr>
        </p15:guide>
        <p15:guide id="4" pos="145">
          <p15:clr>
            <a:srgbClr val="F26B43"/>
          </p15:clr>
        </p15:guide>
        <p15:guide id="5" pos="420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559" y="486837"/>
            <a:ext cx="6167205" cy="86257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558" y="1657166"/>
            <a:ext cx="6167206" cy="657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Lightning Bolt 7"/>
          <p:cNvSpPr/>
          <p:nvPr userDrawn="1"/>
        </p:nvSpPr>
        <p:spPr>
          <a:xfrm>
            <a:off x="392391" y="1251727"/>
            <a:ext cx="6204273" cy="170613"/>
          </a:xfrm>
          <a:prstGeom prst="lightningBol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079F5-B79E-638F-2596-B7BCACB50A0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58" y="535564"/>
            <a:ext cx="1134590" cy="365121"/>
          </a:xfrm>
          <a:prstGeom prst="rect">
            <a:avLst/>
          </a:prstGeom>
        </p:spPr>
      </p:pic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AC0A03D-BEEE-B477-9F63-A0F2760D3B7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5115" y="8126650"/>
            <a:ext cx="1133872" cy="36045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4EF21-5476-C962-A179-21720A8FE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Collaboration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F70E6-1163-4FBF-DD59-64CC9E084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19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858" r:id="rId2"/>
    <p:sldLayoutId id="2147483859" r:id="rId3"/>
    <p:sldLayoutId id="2147483862" r:id="rId4"/>
    <p:sldLayoutId id="2147483860" r:id="rId5"/>
  </p:sldLayoutIdLst>
  <p:transition spd="slow">
    <p:wipe/>
  </p:transition>
  <p:hf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1800" kern="1200" cap="none" baseline="0">
          <a:solidFill>
            <a:schemeClr val="accent1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1pPr>
    </p:titleStyle>
    <p:bodyStyle>
      <a:lvl1pPr marL="0" indent="0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rgbClr val="00BCB4"/>
        </a:buClr>
        <a:buFont typeface="Arial"/>
        <a:buNone/>
        <a:tabLst/>
        <a:defRPr sz="12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1pPr>
      <a:lvl2pPr marL="227702" indent="-177697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chemeClr val="accent1"/>
        </a:buClr>
        <a:buFont typeface="Wingdings" panose="05000000000000000000" pitchFamily="2" charset="2"/>
        <a:buChar char="§"/>
        <a:tabLst/>
        <a:defRPr sz="12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2pPr>
      <a:lvl3pPr marL="402719" indent="-153587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chemeClr val="accent2"/>
        </a:buClr>
        <a:buFont typeface="Wingdings" panose="05000000000000000000" pitchFamily="2" charset="2"/>
        <a:buChar char="§"/>
        <a:tabLst/>
        <a:defRPr sz="11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3pPr>
      <a:lvl4pPr marL="557198" indent="-154481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chemeClr val="accent2"/>
        </a:buClr>
        <a:buFont typeface="Arial"/>
        <a:buChar char="•"/>
        <a:tabLst/>
        <a:defRPr sz="10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4pPr>
      <a:lvl5pPr marL="705428" indent="-148229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chemeClr val="accent2"/>
        </a:buClr>
        <a:buFont typeface="Arial"/>
        <a:buChar char="•"/>
        <a:tabLst/>
        <a:defRPr sz="10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5pPr>
      <a:lvl6pPr marL="1414427" indent="-128584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4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4" indent="-128584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4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>
          <p15:clr>
            <a:srgbClr val="F26B43"/>
          </p15:clr>
        </p15:guide>
        <p15:guide id="2" pos="2160">
          <p15:clr>
            <a:srgbClr val="F26B43"/>
          </p15:clr>
        </p15:guide>
        <p15:guide id="3" pos="1140">
          <p15:clr>
            <a:srgbClr val="F26B43"/>
          </p15:clr>
        </p15:guide>
        <p15:guide id="4" pos="145">
          <p15:clr>
            <a:srgbClr val="F26B43"/>
          </p15:clr>
        </p15:guide>
        <p15:guide id="5" pos="420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559" y="486837"/>
            <a:ext cx="6167205" cy="86257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558" y="1657166"/>
            <a:ext cx="6167206" cy="657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Lightning Bolt 7"/>
          <p:cNvSpPr/>
          <p:nvPr userDrawn="1"/>
        </p:nvSpPr>
        <p:spPr>
          <a:xfrm>
            <a:off x="392391" y="1263601"/>
            <a:ext cx="6204273" cy="170613"/>
          </a:xfrm>
          <a:prstGeom prst="lightningBol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079F5-B79E-638F-2596-B7BCACB50A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58" y="535564"/>
            <a:ext cx="1134590" cy="365121"/>
          </a:xfrm>
          <a:prstGeom prst="rect">
            <a:avLst/>
          </a:prstGeom>
        </p:spPr>
      </p:pic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AC0A03D-BEEE-B477-9F63-A0F2760D3B7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5115" y="8126650"/>
            <a:ext cx="1133872" cy="36045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1F32B-61AD-763E-25A0-2167F554C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Collaboration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09BE6-7A7F-2177-0214-4091C5F2A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7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57" r:id="rId2"/>
  </p:sldLayoutIdLst>
  <p:transition spd="slow">
    <p:wipe/>
  </p:transition>
  <p:hf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1800" kern="1200" cap="none" baseline="0">
          <a:solidFill>
            <a:schemeClr val="accent2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1pPr>
    </p:titleStyle>
    <p:bodyStyle>
      <a:lvl1pPr marL="0" indent="0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rgbClr val="00BCB4"/>
        </a:buClr>
        <a:buFont typeface="Arial"/>
        <a:buNone/>
        <a:tabLst/>
        <a:defRPr sz="12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1pPr>
      <a:lvl2pPr marL="227702" indent="-177697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chemeClr val="accent1"/>
        </a:buClr>
        <a:buFont typeface="Wingdings" panose="05000000000000000000" pitchFamily="2" charset="2"/>
        <a:buChar char="§"/>
        <a:tabLst/>
        <a:defRPr sz="12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2pPr>
      <a:lvl3pPr marL="402719" indent="-153587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chemeClr val="accent2"/>
        </a:buClr>
        <a:buFont typeface="Wingdings" panose="05000000000000000000" pitchFamily="2" charset="2"/>
        <a:buChar char="§"/>
        <a:tabLst/>
        <a:defRPr sz="11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3pPr>
      <a:lvl4pPr marL="557198" indent="-154481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chemeClr val="accent2"/>
        </a:buClr>
        <a:buFont typeface="Arial"/>
        <a:buChar char="•"/>
        <a:tabLst/>
        <a:defRPr sz="10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4pPr>
      <a:lvl5pPr marL="705428" indent="-148229" algn="l" defTabSz="514337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chemeClr val="accent2"/>
        </a:buClr>
        <a:buFont typeface="Arial"/>
        <a:buChar char="•"/>
        <a:tabLst/>
        <a:defRPr sz="1000" kern="1200">
          <a:solidFill>
            <a:srgbClr val="4C4C4F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5pPr>
      <a:lvl6pPr marL="1414427" indent="-128584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4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4" indent="-128584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4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  <p15:guide id="3" pos="1140" userDrawn="1">
          <p15:clr>
            <a:srgbClr val="F26B43"/>
          </p15:clr>
        </p15:guide>
        <p15:guide id="4" pos="145" userDrawn="1">
          <p15:clr>
            <a:srgbClr val="F26B43"/>
          </p15:clr>
        </p15:guide>
        <p15:guide id="5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upskillsforwork.ca/resources/" TargetMode="External"/><Relationship Id="rId3" Type="http://schemas.openxmlformats.org/officeDocument/2006/relationships/hyperlink" Target="https://www.canada.ca/en/services/jobs/training/initiatives/skills-success.html" TargetMode="External"/><Relationship Id="rId7" Type="http://schemas.openxmlformats.org/officeDocument/2006/relationships/hyperlink" Target="https://sfs-tools.ca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mmplus.ca/snapshot/" TargetMode="External"/><Relationship Id="rId5" Type="http://schemas.openxmlformats.org/officeDocument/2006/relationships/hyperlink" Target="https://www.canada.ca/en/services/jobs/training/initiatives/skills-success/tools.html?category=Individual&amp;type=Training" TargetMode="External"/><Relationship Id="rId4" Type="http://schemas.openxmlformats.org/officeDocument/2006/relationships/hyperlink" Target="https://www.canada.ca/en/services/jobs/training/initiatives/skills-success/learning-steps.html#adaptability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factory.cancred.ca/c/earnablebadge/SOAD48a1WPQZaBG2/apply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factory.cancred.ca/c/earnablebadge/SQXFZOa1WPQZa2UTX/apply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EC2DBB1-E364-67BB-3FF7-942A6257B0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Activating collaboration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09E7A3B-0C44-799A-BA3D-80DE281FFE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Skills for Success </a:t>
            </a:r>
            <a:br>
              <a:rPr lang="en-GB" dirty="0"/>
            </a:br>
            <a:r>
              <a:rPr lang="en-GB" dirty="0"/>
              <a:t>for Learning Professionals</a:t>
            </a:r>
          </a:p>
        </p:txBody>
      </p:sp>
    </p:spTree>
    <p:extLst>
      <p:ext uri="{BB962C8B-B14F-4D97-AF65-F5344CB8AC3E}">
        <p14:creationId xmlns:p14="http://schemas.microsoft.com/office/powerpoint/2010/main" val="115699113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902C-0AEF-D44B-6B15-4C0AEC127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Collaboration proficiency levels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47F1AA-5E8E-FBC1-3B6C-39B70861C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Proficiency levels are the level at which a person demonstrates a particular skill.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EEBD52F-AAEF-5AA1-40F6-C6FEFD6D4B2D}"/>
              </a:ext>
            </a:extLst>
          </p:cNvPr>
          <p:cNvSpPr txBox="1">
            <a:spLocks/>
          </p:cNvSpPr>
          <p:nvPr/>
        </p:nvSpPr>
        <p:spPr>
          <a:xfrm>
            <a:off x="438284" y="2270552"/>
            <a:ext cx="5352916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rgbClr val="00BCB4"/>
              </a:buClr>
              <a:buFont typeface="Arial"/>
              <a:buNone/>
              <a:tabLst/>
              <a:defRPr sz="1200" b="1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 marL="227702" indent="-177697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2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 marL="402719" indent="-153587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2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 marL="557198" indent="-154481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rgbClr val="00BCB4"/>
              </a:buClr>
              <a:buFont typeface="Arial"/>
              <a:buChar char="•"/>
              <a:tabLst/>
              <a:defRPr sz="12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4pPr>
            <a:lvl5pPr marL="705428" indent="-148229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rgbClr val="00BCB4"/>
              </a:buClr>
              <a:buFont typeface="Arial"/>
              <a:buChar char="•"/>
              <a:tabLst/>
              <a:defRPr sz="12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5pPr>
            <a:lvl6pPr marL="1414427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4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Entry level</a:t>
            </a:r>
          </a:p>
          <a:p>
            <a:pPr lvl="1"/>
            <a:r>
              <a:rPr lang="en-GB" dirty="0"/>
              <a:t>You can interact with </a:t>
            </a:r>
            <a:r>
              <a:rPr lang="en-GB" i="1" dirty="0"/>
              <a:t>familiar</a:t>
            </a:r>
            <a:r>
              <a:rPr lang="en-GB" dirty="0"/>
              <a:t> people or a small number of diverse unfamiliar people to share information to complete </a:t>
            </a:r>
            <a:r>
              <a:rPr lang="en-GB" i="1" dirty="0"/>
              <a:t>routine</a:t>
            </a:r>
            <a:r>
              <a:rPr lang="en-GB" dirty="0"/>
              <a:t> </a:t>
            </a:r>
            <a:r>
              <a:rPr lang="en-GB" i="1" dirty="0"/>
              <a:t>independent</a:t>
            </a:r>
            <a:r>
              <a:rPr lang="en-GB" dirty="0"/>
              <a:t> tasks. </a:t>
            </a:r>
          </a:p>
          <a:p>
            <a:pPr lvl="1"/>
            <a:r>
              <a:rPr lang="en-GB" dirty="0"/>
              <a:t>You can </a:t>
            </a:r>
            <a:r>
              <a:rPr lang="en-GB" i="1" dirty="0"/>
              <a:t>maintain</a:t>
            </a:r>
            <a:r>
              <a:rPr lang="en-GB" dirty="0"/>
              <a:t> cooperative respectful behaviours toward others and </a:t>
            </a:r>
            <a:r>
              <a:rPr lang="en-GB" i="1" dirty="0"/>
              <a:t>minimize</a:t>
            </a:r>
            <a:r>
              <a:rPr lang="en-GB" dirty="0"/>
              <a:t> conflict.</a:t>
            </a:r>
          </a:p>
        </p:txBody>
      </p:sp>
      <p:sp>
        <p:nvSpPr>
          <p:cNvPr id="25" name="Content Placeholder 19">
            <a:extLst>
              <a:ext uri="{FF2B5EF4-FFF2-40B4-BE49-F238E27FC236}">
                <a16:creationId xmlns:a16="http://schemas.microsoft.com/office/drawing/2014/main" id="{814CA65A-1D26-4BC3-A451-558769B901EF}"/>
              </a:ext>
            </a:extLst>
          </p:cNvPr>
          <p:cNvSpPr txBox="1">
            <a:spLocks/>
          </p:cNvSpPr>
          <p:nvPr/>
        </p:nvSpPr>
        <p:spPr>
          <a:xfrm>
            <a:off x="438284" y="3904992"/>
            <a:ext cx="5352916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rgbClr val="00BCB4"/>
              </a:buClr>
              <a:buFont typeface="Arial"/>
              <a:buNone/>
              <a:tabLst/>
              <a:defRPr sz="1200" b="1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 marL="227702" indent="-177697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2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 marL="402719" indent="-153587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2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 marL="557198" indent="-154481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rgbClr val="00BCB4"/>
              </a:buClr>
              <a:buFont typeface="Arial"/>
              <a:buChar char="•"/>
              <a:tabLst/>
              <a:defRPr sz="12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4pPr>
            <a:lvl5pPr marL="705428" indent="-148229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rgbClr val="00BCB4"/>
              </a:buClr>
              <a:buFont typeface="Arial"/>
              <a:buChar char="•"/>
              <a:tabLst/>
              <a:defRPr sz="12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5pPr>
            <a:lvl6pPr marL="1414427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4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Intermediate level</a:t>
            </a:r>
          </a:p>
          <a:p>
            <a:pPr lvl="1"/>
            <a:r>
              <a:rPr lang="en-GB" dirty="0"/>
              <a:t>You can work with familiar </a:t>
            </a:r>
            <a:r>
              <a:rPr lang="en-GB" i="1" dirty="0"/>
              <a:t>and diverse </a:t>
            </a:r>
            <a:r>
              <a:rPr lang="en-GB" dirty="0"/>
              <a:t>unfamiliar groups of people to </a:t>
            </a:r>
            <a:r>
              <a:rPr lang="en-GB" i="1" dirty="0"/>
              <a:t>coordinate tasks </a:t>
            </a:r>
            <a:r>
              <a:rPr lang="en-GB" dirty="0"/>
              <a:t>or </a:t>
            </a:r>
            <a:r>
              <a:rPr lang="en-GB" i="1" dirty="0"/>
              <a:t>work together </a:t>
            </a:r>
            <a:r>
              <a:rPr lang="en-GB" dirty="0"/>
              <a:t>to achieve </a:t>
            </a:r>
            <a:r>
              <a:rPr lang="en-GB" i="1" dirty="0"/>
              <a:t>simple or well-defined goals</a:t>
            </a:r>
            <a:r>
              <a:rPr lang="en-GB" dirty="0"/>
              <a:t>. </a:t>
            </a:r>
          </a:p>
          <a:p>
            <a:pPr lvl="1"/>
            <a:r>
              <a:rPr lang="en-GB" dirty="0"/>
              <a:t>You can </a:t>
            </a:r>
            <a:r>
              <a:rPr lang="en-GB" i="1" dirty="0"/>
              <a:t>support and adapt </a:t>
            </a:r>
            <a:r>
              <a:rPr lang="en-GB" dirty="0"/>
              <a:t>to others when appropriate and </a:t>
            </a:r>
            <a:r>
              <a:rPr lang="en-GB" i="1" dirty="0"/>
              <a:t>manage</a:t>
            </a:r>
            <a:r>
              <a:rPr lang="en-GB" dirty="0"/>
              <a:t> conflicts when needed.</a:t>
            </a:r>
          </a:p>
        </p:txBody>
      </p:sp>
      <p:sp>
        <p:nvSpPr>
          <p:cNvPr id="26" name="Content Placeholder 20">
            <a:extLst>
              <a:ext uri="{FF2B5EF4-FFF2-40B4-BE49-F238E27FC236}">
                <a16:creationId xmlns:a16="http://schemas.microsoft.com/office/drawing/2014/main" id="{3BD56F96-DB4F-A286-5EDF-CB01E70A8F83}"/>
              </a:ext>
            </a:extLst>
          </p:cNvPr>
          <p:cNvSpPr txBox="1">
            <a:spLocks/>
          </p:cNvSpPr>
          <p:nvPr/>
        </p:nvSpPr>
        <p:spPr>
          <a:xfrm>
            <a:off x="438284" y="5737225"/>
            <a:ext cx="5440483" cy="178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rgbClr val="00BCB4"/>
              </a:buClr>
              <a:buFont typeface="Arial"/>
              <a:buNone/>
              <a:tabLst/>
              <a:defRPr sz="1200" b="1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 marL="227702" indent="-177697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2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 marL="402719" indent="-153587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2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 marL="557198" indent="-154481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rgbClr val="00BCB4"/>
              </a:buClr>
              <a:buFont typeface="Arial"/>
              <a:buChar char="•"/>
              <a:tabLst/>
              <a:defRPr sz="12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4pPr>
            <a:lvl5pPr marL="705428" indent="-148229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rgbClr val="00BCB4"/>
              </a:buClr>
              <a:buFont typeface="Arial"/>
              <a:buChar char="•"/>
              <a:tabLst/>
              <a:defRPr sz="12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5pPr>
            <a:lvl6pPr marL="1414427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4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Advanced level</a:t>
            </a:r>
          </a:p>
          <a:p>
            <a:pPr lvl="1"/>
            <a:r>
              <a:rPr lang="en-GB" dirty="0"/>
              <a:t>You can work </a:t>
            </a:r>
            <a:r>
              <a:rPr lang="en-GB" i="1" dirty="0"/>
              <a:t>in large teams </a:t>
            </a:r>
            <a:r>
              <a:rPr lang="en-GB" dirty="0"/>
              <a:t>of diverse people to achieve </a:t>
            </a:r>
            <a:r>
              <a:rPr lang="en-GB" i="1" dirty="0"/>
              <a:t>complex goals </a:t>
            </a:r>
            <a:r>
              <a:rPr lang="en-GB" dirty="0"/>
              <a:t>that might involve unpredictable situations. </a:t>
            </a:r>
          </a:p>
          <a:p>
            <a:pPr lvl="1"/>
            <a:r>
              <a:rPr lang="en-GB" dirty="0"/>
              <a:t>You can </a:t>
            </a:r>
            <a:r>
              <a:rPr lang="en-GB" i="1" dirty="0"/>
              <a:t>take on responsibility </a:t>
            </a:r>
            <a:r>
              <a:rPr lang="en-GB" dirty="0"/>
              <a:t>for:</a:t>
            </a:r>
          </a:p>
          <a:p>
            <a:pPr lvl="2"/>
            <a:r>
              <a:rPr lang="en-GB" dirty="0"/>
              <a:t>integrating work</a:t>
            </a:r>
          </a:p>
          <a:p>
            <a:pPr lvl="2"/>
            <a:r>
              <a:rPr lang="en-GB" dirty="0"/>
              <a:t>coaching and motivating others</a:t>
            </a:r>
          </a:p>
          <a:p>
            <a:pPr lvl="2"/>
            <a:r>
              <a:rPr lang="en-GB" dirty="0"/>
              <a:t>managing conflicts, and</a:t>
            </a:r>
          </a:p>
          <a:p>
            <a:pPr lvl="2"/>
            <a:r>
              <a:rPr lang="en-GB" dirty="0"/>
              <a:t>evaluating and improving teamwork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4672EA6-F65F-02D4-5ED6-85DAEB15F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Collaboration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BBE97A7-9CFB-D13D-7E2C-ED203C867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44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25" grpId="0" uiExpand="1" build="p"/>
      <p:bldP spid="2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7759778-BD98-F26D-FECB-E3F0E96FB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/>
          <a:lstStyle/>
          <a:p>
            <a:r>
              <a:rPr lang="en-GB" dirty="0"/>
              <a:t>When collaboration is needed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87FDC2-7256-40F8-5513-1893DFA391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6413" y="3990566"/>
            <a:ext cx="6161862" cy="656590"/>
          </a:xfrm>
        </p:spPr>
        <p:txBody>
          <a:bodyPr/>
          <a:lstStyle/>
          <a:p>
            <a:r>
              <a:rPr lang="en-GB" dirty="0"/>
              <a:t>Thinking about your organization and your team:</a:t>
            </a:r>
          </a:p>
          <a:p>
            <a:pPr lvl="1"/>
            <a:r>
              <a:rPr lang="en-GB" dirty="0"/>
              <a:t>What are some situations where collaboration might be beneficial?</a:t>
            </a:r>
          </a:p>
          <a:p>
            <a:pPr lvl="1"/>
            <a:r>
              <a:rPr lang="en-GB" dirty="0"/>
              <a:t>What level of collaboration is needed?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F3545711-0429-3F19-83AF-9DF0CFF3B7A2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162361200"/>
              </p:ext>
            </p:extLst>
          </p:nvPr>
        </p:nvGraphicFramePr>
        <p:xfrm>
          <a:off x="329508" y="4848952"/>
          <a:ext cx="6162675" cy="3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270">
                  <a:extLst>
                    <a:ext uri="{9D8B030D-6E8A-4147-A177-3AD203B41FA5}">
                      <a16:colId xmlns:a16="http://schemas.microsoft.com/office/drawing/2014/main" val="3885365995"/>
                    </a:ext>
                  </a:extLst>
                </a:gridCol>
                <a:gridCol w="2354180">
                  <a:extLst>
                    <a:ext uri="{9D8B030D-6E8A-4147-A177-3AD203B41FA5}">
                      <a16:colId xmlns:a16="http://schemas.microsoft.com/office/drawing/2014/main" val="2453445613"/>
                    </a:ext>
                  </a:extLst>
                </a:gridCol>
                <a:gridCol w="2054225">
                  <a:extLst>
                    <a:ext uri="{9D8B030D-6E8A-4147-A177-3AD203B41FA5}">
                      <a16:colId xmlns:a16="http://schemas.microsoft.com/office/drawing/2014/main" val="405720006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r>
                        <a:rPr lang="en-GB" sz="1200" dirty="0"/>
                        <a:t>Team / Division / Organization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Changes or situations where collaboration required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Level of collaboration required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02306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13908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99481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40516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456870"/>
                  </a:ext>
                </a:extLst>
              </a:tr>
            </a:tbl>
          </a:graphicData>
        </a:graphic>
      </p:graphicFrame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37258AB-47AD-8BB3-E402-7A5699EE3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Collaboration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B4C788-5696-F7D3-C364-4CFAE6FBE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79DC2AD-AFE6-932E-9A71-D45521FD5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73" y="1420674"/>
            <a:ext cx="5259742" cy="235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5958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D1AE5-D81B-71EA-D2E2-04F35D318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collaboration benefits…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ABD6E1-A242-F5EE-FDFD-D963DFAAFB40}"/>
              </a:ext>
            </a:extLst>
          </p:cNvPr>
          <p:cNvGrpSpPr/>
          <p:nvPr/>
        </p:nvGrpSpPr>
        <p:grpSpPr>
          <a:xfrm>
            <a:off x="451262" y="1819283"/>
            <a:ext cx="5957986" cy="6090875"/>
            <a:chOff x="71253" y="1712404"/>
            <a:chExt cx="5957986" cy="609087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393E337-2946-39FA-E632-72B858114807}"/>
                </a:ext>
              </a:extLst>
            </p:cNvPr>
            <p:cNvSpPr/>
            <p:nvPr/>
          </p:nvSpPr>
          <p:spPr>
            <a:xfrm>
              <a:off x="3307867" y="5204011"/>
              <a:ext cx="2721372" cy="2599268"/>
            </a:xfrm>
            <a:custGeom>
              <a:avLst/>
              <a:gdLst>
                <a:gd name="connsiteX0" fmla="*/ 0 w 2431040"/>
                <a:gd name="connsiteY0" fmla="*/ 88849 h 888491"/>
                <a:gd name="connsiteX1" fmla="*/ 88849 w 2431040"/>
                <a:gd name="connsiteY1" fmla="*/ 0 h 888491"/>
                <a:gd name="connsiteX2" fmla="*/ 2342191 w 2431040"/>
                <a:gd name="connsiteY2" fmla="*/ 0 h 888491"/>
                <a:gd name="connsiteX3" fmla="*/ 2431040 w 2431040"/>
                <a:gd name="connsiteY3" fmla="*/ 88849 h 888491"/>
                <a:gd name="connsiteX4" fmla="*/ 2431040 w 2431040"/>
                <a:gd name="connsiteY4" fmla="*/ 799642 h 888491"/>
                <a:gd name="connsiteX5" fmla="*/ 2342191 w 2431040"/>
                <a:gd name="connsiteY5" fmla="*/ 888491 h 888491"/>
                <a:gd name="connsiteX6" fmla="*/ 88849 w 2431040"/>
                <a:gd name="connsiteY6" fmla="*/ 888491 h 888491"/>
                <a:gd name="connsiteX7" fmla="*/ 0 w 2431040"/>
                <a:gd name="connsiteY7" fmla="*/ 799642 h 888491"/>
                <a:gd name="connsiteX8" fmla="*/ 0 w 2431040"/>
                <a:gd name="connsiteY8" fmla="*/ 88849 h 88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1040" h="888491">
                  <a:moveTo>
                    <a:pt x="0" y="88849"/>
                  </a:moveTo>
                  <a:cubicBezTo>
                    <a:pt x="0" y="39779"/>
                    <a:pt x="39779" y="0"/>
                    <a:pt x="88849" y="0"/>
                  </a:cubicBezTo>
                  <a:lnTo>
                    <a:pt x="2342191" y="0"/>
                  </a:lnTo>
                  <a:cubicBezTo>
                    <a:pt x="2391261" y="0"/>
                    <a:pt x="2431040" y="39779"/>
                    <a:pt x="2431040" y="88849"/>
                  </a:cubicBezTo>
                  <a:lnTo>
                    <a:pt x="2431040" y="799642"/>
                  </a:lnTo>
                  <a:cubicBezTo>
                    <a:pt x="2431040" y="848712"/>
                    <a:pt x="2391261" y="888491"/>
                    <a:pt x="2342191" y="888491"/>
                  </a:cubicBezTo>
                  <a:lnTo>
                    <a:pt x="88849" y="888491"/>
                  </a:lnTo>
                  <a:cubicBezTo>
                    <a:pt x="39779" y="888491"/>
                    <a:pt x="0" y="848712"/>
                    <a:pt x="0" y="799642"/>
                  </a:cubicBezTo>
                  <a:lnTo>
                    <a:pt x="0" y="8884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0829" tIns="241640" rIns="72857" bIns="72857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200" kern="1200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8D540CC-5172-C76D-B94F-E189FA4A4947}"/>
                </a:ext>
              </a:extLst>
            </p:cNvPr>
            <p:cNvSpPr/>
            <p:nvPr/>
          </p:nvSpPr>
          <p:spPr>
            <a:xfrm>
              <a:off x="71253" y="5204011"/>
              <a:ext cx="2793983" cy="2599268"/>
            </a:xfrm>
            <a:custGeom>
              <a:avLst/>
              <a:gdLst>
                <a:gd name="connsiteX0" fmla="*/ 0 w 2431040"/>
                <a:gd name="connsiteY0" fmla="*/ 88849 h 888491"/>
                <a:gd name="connsiteX1" fmla="*/ 88849 w 2431040"/>
                <a:gd name="connsiteY1" fmla="*/ 0 h 888491"/>
                <a:gd name="connsiteX2" fmla="*/ 2342191 w 2431040"/>
                <a:gd name="connsiteY2" fmla="*/ 0 h 888491"/>
                <a:gd name="connsiteX3" fmla="*/ 2431040 w 2431040"/>
                <a:gd name="connsiteY3" fmla="*/ 88849 h 888491"/>
                <a:gd name="connsiteX4" fmla="*/ 2431040 w 2431040"/>
                <a:gd name="connsiteY4" fmla="*/ 799642 h 888491"/>
                <a:gd name="connsiteX5" fmla="*/ 2342191 w 2431040"/>
                <a:gd name="connsiteY5" fmla="*/ 888491 h 888491"/>
                <a:gd name="connsiteX6" fmla="*/ 88849 w 2431040"/>
                <a:gd name="connsiteY6" fmla="*/ 888491 h 888491"/>
                <a:gd name="connsiteX7" fmla="*/ 0 w 2431040"/>
                <a:gd name="connsiteY7" fmla="*/ 799642 h 888491"/>
                <a:gd name="connsiteX8" fmla="*/ 0 w 2431040"/>
                <a:gd name="connsiteY8" fmla="*/ 88849 h 88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1040" h="888491">
                  <a:moveTo>
                    <a:pt x="0" y="88849"/>
                  </a:moveTo>
                  <a:cubicBezTo>
                    <a:pt x="0" y="39779"/>
                    <a:pt x="39779" y="0"/>
                    <a:pt x="88849" y="0"/>
                  </a:cubicBezTo>
                  <a:lnTo>
                    <a:pt x="2342191" y="0"/>
                  </a:lnTo>
                  <a:cubicBezTo>
                    <a:pt x="2391261" y="0"/>
                    <a:pt x="2431040" y="39779"/>
                    <a:pt x="2431040" y="88849"/>
                  </a:cubicBezTo>
                  <a:lnTo>
                    <a:pt x="2431040" y="799642"/>
                  </a:lnTo>
                  <a:cubicBezTo>
                    <a:pt x="2431040" y="848712"/>
                    <a:pt x="2391261" y="888491"/>
                    <a:pt x="2342191" y="888491"/>
                  </a:cubicBezTo>
                  <a:lnTo>
                    <a:pt x="88849" y="888491"/>
                  </a:lnTo>
                  <a:cubicBezTo>
                    <a:pt x="39779" y="888491"/>
                    <a:pt x="0" y="848712"/>
                    <a:pt x="0" y="799642"/>
                  </a:cubicBezTo>
                  <a:lnTo>
                    <a:pt x="0" y="8884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90000"/>
              </a:schemeClr>
            </a:solidFill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2">
                <a:hueOff val="-10753447"/>
                <a:satOff val="42045"/>
                <a:lumOff val="-58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857" tIns="294980" rIns="802169" bIns="72857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200" kern="12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FB3814B-26B9-12BC-E6C2-CB38B7B04FE1}"/>
                </a:ext>
              </a:extLst>
            </p:cNvPr>
            <p:cNvSpPr/>
            <p:nvPr/>
          </p:nvSpPr>
          <p:spPr>
            <a:xfrm>
              <a:off x="3305357" y="1712405"/>
              <a:ext cx="2721372" cy="2601390"/>
            </a:xfrm>
            <a:custGeom>
              <a:avLst/>
              <a:gdLst>
                <a:gd name="connsiteX0" fmla="*/ 0 w 2431040"/>
                <a:gd name="connsiteY0" fmla="*/ 88849 h 888491"/>
                <a:gd name="connsiteX1" fmla="*/ 88849 w 2431040"/>
                <a:gd name="connsiteY1" fmla="*/ 0 h 888491"/>
                <a:gd name="connsiteX2" fmla="*/ 2342191 w 2431040"/>
                <a:gd name="connsiteY2" fmla="*/ 0 h 888491"/>
                <a:gd name="connsiteX3" fmla="*/ 2431040 w 2431040"/>
                <a:gd name="connsiteY3" fmla="*/ 88849 h 888491"/>
                <a:gd name="connsiteX4" fmla="*/ 2431040 w 2431040"/>
                <a:gd name="connsiteY4" fmla="*/ 799642 h 888491"/>
                <a:gd name="connsiteX5" fmla="*/ 2342191 w 2431040"/>
                <a:gd name="connsiteY5" fmla="*/ 888491 h 888491"/>
                <a:gd name="connsiteX6" fmla="*/ 88849 w 2431040"/>
                <a:gd name="connsiteY6" fmla="*/ 888491 h 888491"/>
                <a:gd name="connsiteX7" fmla="*/ 0 w 2431040"/>
                <a:gd name="connsiteY7" fmla="*/ 799642 h 888491"/>
                <a:gd name="connsiteX8" fmla="*/ 0 w 2431040"/>
                <a:gd name="connsiteY8" fmla="*/ 88849 h 88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1040" h="888491">
                  <a:moveTo>
                    <a:pt x="0" y="88849"/>
                  </a:moveTo>
                  <a:cubicBezTo>
                    <a:pt x="0" y="39779"/>
                    <a:pt x="39779" y="0"/>
                    <a:pt x="88849" y="0"/>
                  </a:cubicBezTo>
                  <a:lnTo>
                    <a:pt x="2342191" y="0"/>
                  </a:lnTo>
                  <a:cubicBezTo>
                    <a:pt x="2391261" y="0"/>
                    <a:pt x="2431040" y="39779"/>
                    <a:pt x="2431040" y="88849"/>
                  </a:cubicBezTo>
                  <a:lnTo>
                    <a:pt x="2431040" y="799642"/>
                  </a:lnTo>
                  <a:cubicBezTo>
                    <a:pt x="2431040" y="848712"/>
                    <a:pt x="2391261" y="888491"/>
                    <a:pt x="2342191" y="888491"/>
                  </a:cubicBezTo>
                  <a:lnTo>
                    <a:pt x="88849" y="888491"/>
                  </a:lnTo>
                  <a:cubicBezTo>
                    <a:pt x="39779" y="888491"/>
                    <a:pt x="0" y="848712"/>
                    <a:pt x="0" y="799642"/>
                  </a:cubicBezTo>
                  <a:lnTo>
                    <a:pt x="0" y="8884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solidFill>
                <a:schemeClr val="accent1"/>
              </a:solidFill>
            </a:ln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0829" tIns="72857" rIns="72857" bIns="29498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200" kern="12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F16BE32-A7DD-51E5-056A-1BAEFCEE9CD6}"/>
                </a:ext>
              </a:extLst>
            </p:cNvPr>
            <p:cNvSpPr/>
            <p:nvPr/>
          </p:nvSpPr>
          <p:spPr>
            <a:xfrm>
              <a:off x="71253" y="1712404"/>
              <a:ext cx="2793983" cy="2599268"/>
            </a:xfrm>
            <a:custGeom>
              <a:avLst/>
              <a:gdLst>
                <a:gd name="connsiteX0" fmla="*/ 0 w 2431040"/>
                <a:gd name="connsiteY0" fmla="*/ 88849 h 888491"/>
                <a:gd name="connsiteX1" fmla="*/ 88849 w 2431040"/>
                <a:gd name="connsiteY1" fmla="*/ 0 h 888491"/>
                <a:gd name="connsiteX2" fmla="*/ 2342191 w 2431040"/>
                <a:gd name="connsiteY2" fmla="*/ 0 h 888491"/>
                <a:gd name="connsiteX3" fmla="*/ 2431040 w 2431040"/>
                <a:gd name="connsiteY3" fmla="*/ 88849 h 888491"/>
                <a:gd name="connsiteX4" fmla="*/ 2431040 w 2431040"/>
                <a:gd name="connsiteY4" fmla="*/ 799642 h 888491"/>
                <a:gd name="connsiteX5" fmla="*/ 2342191 w 2431040"/>
                <a:gd name="connsiteY5" fmla="*/ 888491 h 888491"/>
                <a:gd name="connsiteX6" fmla="*/ 88849 w 2431040"/>
                <a:gd name="connsiteY6" fmla="*/ 888491 h 888491"/>
                <a:gd name="connsiteX7" fmla="*/ 0 w 2431040"/>
                <a:gd name="connsiteY7" fmla="*/ 799642 h 888491"/>
                <a:gd name="connsiteX8" fmla="*/ 0 w 2431040"/>
                <a:gd name="connsiteY8" fmla="*/ 88849 h 88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1040" h="888491">
                  <a:moveTo>
                    <a:pt x="0" y="88849"/>
                  </a:moveTo>
                  <a:cubicBezTo>
                    <a:pt x="0" y="39779"/>
                    <a:pt x="39779" y="0"/>
                    <a:pt x="88849" y="0"/>
                  </a:cubicBezTo>
                  <a:lnTo>
                    <a:pt x="2342191" y="0"/>
                  </a:lnTo>
                  <a:cubicBezTo>
                    <a:pt x="2391261" y="0"/>
                    <a:pt x="2431040" y="39779"/>
                    <a:pt x="2431040" y="88849"/>
                  </a:cubicBezTo>
                  <a:lnTo>
                    <a:pt x="2431040" y="799642"/>
                  </a:lnTo>
                  <a:cubicBezTo>
                    <a:pt x="2431040" y="848712"/>
                    <a:pt x="2391261" y="888491"/>
                    <a:pt x="2342191" y="888491"/>
                  </a:cubicBezTo>
                  <a:lnTo>
                    <a:pt x="88849" y="888491"/>
                  </a:lnTo>
                  <a:cubicBezTo>
                    <a:pt x="39779" y="888491"/>
                    <a:pt x="0" y="848712"/>
                    <a:pt x="0" y="799642"/>
                  </a:cubicBezTo>
                  <a:lnTo>
                    <a:pt x="0" y="8884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90000"/>
              </a:schemeClr>
            </a:solidFill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857" tIns="235517" rIns="802169" bIns="24164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200" kern="12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0A272A9-9B26-A883-3DAB-59DED2D86560}"/>
                </a:ext>
              </a:extLst>
            </p:cNvPr>
            <p:cNvSpPr/>
            <p:nvPr/>
          </p:nvSpPr>
          <p:spPr>
            <a:xfrm>
              <a:off x="1847363" y="3499950"/>
              <a:ext cx="1202240" cy="1202240"/>
            </a:xfrm>
            <a:custGeom>
              <a:avLst/>
              <a:gdLst>
                <a:gd name="connsiteX0" fmla="*/ 0 w 1202240"/>
                <a:gd name="connsiteY0" fmla="*/ 1202240 h 1202240"/>
                <a:gd name="connsiteX1" fmla="*/ 1202240 w 1202240"/>
                <a:gd name="connsiteY1" fmla="*/ 0 h 1202240"/>
                <a:gd name="connsiteX2" fmla="*/ 1202240 w 1202240"/>
                <a:gd name="connsiteY2" fmla="*/ 1202240 h 1202240"/>
                <a:gd name="connsiteX3" fmla="*/ 0 w 1202240"/>
                <a:gd name="connsiteY3" fmla="*/ 1202240 h 120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240" h="1202240">
                  <a:moveTo>
                    <a:pt x="0" y="1202240"/>
                  </a:moveTo>
                  <a:cubicBezTo>
                    <a:pt x="0" y="538261"/>
                    <a:pt x="538261" y="0"/>
                    <a:pt x="1202240" y="0"/>
                  </a:cubicBezTo>
                  <a:lnTo>
                    <a:pt x="1202240" y="1202240"/>
                  </a:lnTo>
                  <a:lnTo>
                    <a:pt x="0" y="120224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80144" rIns="0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/>
                <a:t>Individuals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C24D320-38A5-5EA1-C7DF-88B0DD12FD87}"/>
                </a:ext>
              </a:extLst>
            </p:cNvPr>
            <p:cNvSpPr/>
            <p:nvPr/>
          </p:nvSpPr>
          <p:spPr>
            <a:xfrm>
              <a:off x="3105134" y="3499950"/>
              <a:ext cx="1202240" cy="1202240"/>
            </a:xfrm>
            <a:custGeom>
              <a:avLst/>
              <a:gdLst>
                <a:gd name="connsiteX0" fmla="*/ 0 w 1202240"/>
                <a:gd name="connsiteY0" fmla="*/ 1202240 h 1202240"/>
                <a:gd name="connsiteX1" fmla="*/ 1202240 w 1202240"/>
                <a:gd name="connsiteY1" fmla="*/ 0 h 1202240"/>
                <a:gd name="connsiteX2" fmla="*/ 1202240 w 1202240"/>
                <a:gd name="connsiteY2" fmla="*/ 1202240 h 1202240"/>
                <a:gd name="connsiteX3" fmla="*/ 0 w 1202240"/>
                <a:gd name="connsiteY3" fmla="*/ 1202240 h 120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240" h="1202240">
                  <a:moveTo>
                    <a:pt x="0" y="0"/>
                  </a:moveTo>
                  <a:cubicBezTo>
                    <a:pt x="663979" y="0"/>
                    <a:pt x="1202240" y="538261"/>
                    <a:pt x="1202240" y="1202240"/>
                  </a:cubicBezTo>
                  <a:lnTo>
                    <a:pt x="0" y="1202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584482"/>
                <a:satOff val="14015"/>
                <a:lumOff val="-19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80144" rIns="0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/>
                <a:t>Teams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80A335B-A359-8E28-783F-A4C44B5FAB18}"/>
                </a:ext>
              </a:extLst>
            </p:cNvPr>
            <p:cNvSpPr/>
            <p:nvPr/>
          </p:nvSpPr>
          <p:spPr>
            <a:xfrm rot="21600000">
              <a:off x="3105134" y="4757721"/>
              <a:ext cx="1202240" cy="1202240"/>
            </a:xfrm>
            <a:custGeom>
              <a:avLst/>
              <a:gdLst>
                <a:gd name="connsiteX0" fmla="*/ 0 w 1202240"/>
                <a:gd name="connsiteY0" fmla="*/ 1202240 h 1202240"/>
                <a:gd name="connsiteX1" fmla="*/ 1202240 w 1202240"/>
                <a:gd name="connsiteY1" fmla="*/ 0 h 1202240"/>
                <a:gd name="connsiteX2" fmla="*/ 1202240 w 1202240"/>
                <a:gd name="connsiteY2" fmla="*/ 1202240 h 1202240"/>
                <a:gd name="connsiteX3" fmla="*/ 0 w 1202240"/>
                <a:gd name="connsiteY3" fmla="*/ 1202240 h 120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240" h="1202240">
                  <a:moveTo>
                    <a:pt x="1202240" y="0"/>
                  </a:moveTo>
                  <a:cubicBezTo>
                    <a:pt x="1202240" y="663979"/>
                    <a:pt x="663979" y="1202240"/>
                    <a:pt x="0" y="1202240"/>
                  </a:cubicBezTo>
                  <a:lnTo>
                    <a:pt x="0" y="0"/>
                  </a:lnTo>
                  <a:lnTo>
                    <a:pt x="1202240" y="0"/>
                  </a:lnTo>
                  <a:close/>
                </a:path>
              </a:pathLst>
            </a:custGeom>
            <a:solidFill>
              <a:schemeClr val="accent4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168965"/>
                <a:satOff val="28030"/>
                <a:lumOff val="-3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8016" rIns="0" bIns="480144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/>
                <a:t>Managers and leaders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CD4F893-A63C-9F7D-B559-AD2F595E414A}"/>
                </a:ext>
              </a:extLst>
            </p:cNvPr>
            <p:cNvSpPr/>
            <p:nvPr/>
          </p:nvSpPr>
          <p:spPr>
            <a:xfrm rot="21600000">
              <a:off x="1847362" y="4757721"/>
              <a:ext cx="1202241" cy="1202240"/>
            </a:xfrm>
            <a:custGeom>
              <a:avLst/>
              <a:gdLst>
                <a:gd name="connsiteX0" fmla="*/ 0 w 1202240"/>
                <a:gd name="connsiteY0" fmla="*/ 1202240 h 1202240"/>
                <a:gd name="connsiteX1" fmla="*/ 1202240 w 1202240"/>
                <a:gd name="connsiteY1" fmla="*/ 0 h 1202240"/>
                <a:gd name="connsiteX2" fmla="*/ 1202240 w 1202240"/>
                <a:gd name="connsiteY2" fmla="*/ 1202240 h 1202240"/>
                <a:gd name="connsiteX3" fmla="*/ 0 w 1202240"/>
                <a:gd name="connsiteY3" fmla="*/ 1202240 h 120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240" h="1202240">
                  <a:moveTo>
                    <a:pt x="1202240" y="1202240"/>
                  </a:moveTo>
                  <a:cubicBezTo>
                    <a:pt x="538261" y="1202240"/>
                    <a:pt x="0" y="663979"/>
                    <a:pt x="0" y="0"/>
                  </a:cubicBezTo>
                  <a:lnTo>
                    <a:pt x="1202240" y="0"/>
                  </a:lnTo>
                  <a:lnTo>
                    <a:pt x="1202240" y="120224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0753447"/>
                <a:satOff val="42045"/>
                <a:lumOff val="-588"/>
                <a:alphaOff val="0"/>
              </a:schemeClr>
            </a:fillRef>
            <a:effectRef idx="2">
              <a:schemeClr val="accent2">
                <a:hueOff val="-10753447"/>
                <a:satOff val="42045"/>
                <a:lumOff val="-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8016" rIns="0" bIns="480144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/>
                <a:t>Organization</a:t>
              </a:r>
            </a:p>
          </p:txBody>
        </p:sp>
        <p:sp>
          <p:nvSpPr>
            <p:cNvPr id="14" name="Arrow: Circular 13">
              <a:extLst>
                <a:ext uri="{FF2B5EF4-FFF2-40B4-BE49-F238E27FC236}">
                  <a16:creationId xmlns:a16="http://schemas.microsoft.com/office/drawing/2014/main" id="{F688699C-394A-26C8-9027-A990A0B8B15C}"/>
                </a:ext>
              </a:extLst>
            </p:cNvPr>
            <p:cNvSpPr/>
            <p:nvPr/>
          </p:nvSpPr>
          <p:spPr>
            <a:xfrm>
              <a:off x="2869822" y="4480068"/>
              <a:ext cx="415092" cy="360949"/>
            </a:xfrm>
            <a:prstGeom prst="circularArrow">
              <a:avLst/>
            </a:prstGeom>
            <a:noFill/>
            <a:scene3d>
              <a:camera prst="orthographicFront"/>
              <a:lightRig rig="flat" dir="t"/>
            </a:scene3d>
            <a:sp3d z="190500"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Arrow: Circular 14">
              <a:extLst>
                <a:ext uri="{FF2B5EF4-FFF2-40B4-BE49-F238E27FC236}">
                  <a16:creationId xmlns:a16="http://schemas.microsoft.com/office/drawing/2014/main" id="{0755D8DA-CB29-4221-2314-0A540C8664F1}"/>
                </a:ext>
              </a:extLst>
            </p:cNvPr>
            <p:cNvSpPr/>
            <p:nvPr/>
          </p:nvSpPr>
          <p:spPr>
            <a:xfrm rot="10800000">
              <a:off x="2869822" y="4618895"/>
              <a:ext cx="415092" cy="360949"/>
            </a:xfrm>
            <a:prstGeom prst="circularArrow">
              <a:avLst/>
            </a:prstGeom>
            <a:noFill/>
            <a:scene3d>
              <a:camera prst="orthographicFront"/>
              <a:lightRig rig="flat" dir="t"/>
            </a:scene3d>
            <a:sp3d z="190500"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1D54778B-66A8-584E-0563-E90549641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Skills for Success: Collaboration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1C51E054-6069-7457-92E2-8B08CBB4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461A4C-1453-7247-9AAE-4D0675A386A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74471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BD450-C494-FF3F-2941-57F9BBBC4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594CE-E794-7449-329E-181A131B4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collaboration benefits…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9D5D6B-D85B-5EB4-6CB6-52F87106D275}"/>
              </a:ext>
            </a:extLst>
          </p:cNvPr>
          <p:cNvGrpSpPr/>
          <p:nvPr/>
        </p:nvGrpSpPr>
        <p:grpSpPr>
          <a:xfrm>
            <a:off x="451262" y="1819283"/>
            <a:ext cx="5957986" cy="6090875"/>
            <a:chOff x="71253" y="1712404"/>
            <a:chExt cx="5957986" cy="609087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CC40254-B247-AD17-27F2-C743790A4E2E}"/>
                </a:ext>
              </a:extLst>
            </p:cNvPr>
            <p:cNvSpPr/>
            <p:nvPr/>
          </p:nvSpPr>
          <p:spPr>
            <a:xfrm>
              <a:off x="3307867" y="5204011"/>
              <a:ext cx="2721372" cy="2599268"/>
            </a:xfrm>
            <a:custGeom>
              <a:avLst/>
              <a:gdLst>
                <a:gd name="connsiteX0" fmla="*/ 0 w 2431040"/>
                <a:gd name="connsiteY0" fmla="*/ 88849 h 888491"/>
                <a:gd name="connsiteX1" fmla="*/ 88849 w 2431040"/>
                <a:gd name="connsiteY1" fmla="*/ 0 h 888491"/>
                <a:gd name="connsiteX2" fmla="*/ 2342191 w 2431040"/>
                <a:gd name="connsiteY2" fmla="*/ 0 h 888491"/>
                <a:gd name="connsiteX3" fmla="*/ 2431040 w 2431040"/>
                <a:gd name="connsiteY3" fmla="*/ 88849 h 888491"/>
                <a:gd name="connsiteX4" fmla="*/ 2431040 w 2431040"/>
                <a:gd name="connsiteY4" fmla="*/ 799642 h 888491"/>
                <a:gd name="connsiteX5" fmla="*/ 2342191 w 2431040"/>
                <a:gd name="connsiteY5" fmla="*/ 888491 h 888491"/>
                <a:gd name="connsiteX6" fmla="*/ 88849 w 2431040"/>
                <a:gd name="connsiteY6" fmla="*/ 888491 h 888491"/>
                <a:gd name="connsiteX7" fmla="*/ 0 w 2431040"/>
                <a:gd name="connsiteY7" fmla="*/ 799642 h 888491"/>
                <a:gd name="connsiteX8" fmla="*/ 0 w 2431040"/>
                <a:gd name="connsiteY8" fmla="*/ 88849 h 88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1040" h="888491">
                  <a:moveTo>
                    <a:pt x="0" y="88849"/>
                  </a:moveTo>
                  <a:cubicBezTo>
                    <a:pt x="0" y="39779"/>
                    <a:pt x="39779" y="0"/>
                    <a:pt x="88849" y="0"/>
                  </a:cubicBezTo>
                  <a:lnTo>
                    <a:pt x="2342191" y="0"/>
                  </a:lnTo>
                  <a:cubicBezTo>
                    <a:pt x="2391261" y="0"/>
                    <a:pt x="2431040" y="39779"/>
                    <a:pt x="2431040" y="88849"/>
                  </a:cubicBezTo>
                  <a:lnTo>
                    <a:pt x="2431040" y="799642"/>
                  </a:lnTo>
                  <a:cubicBezTo>
                    <a:pt x="2431040" y="848712"/>
                    <a:pt x="2391261" y="888491"/>
                    <a:pt x="2342191" y="888491"/>
                  </a:cubicBezTo>
                  <a:lnTo>
                    <a:pt x="88849" y="888491"/>
                  </a:lnTo>
                  <a:cubicBezTo>
                    <a:pt x="39779" y="888491"/>
                    <a:pt x="0" y="848712"/>
                    <a:pt x="0" y="799642"/>
                  </a:cubicBezTo>
                  <a:lnTo>
                    <a:pt x="0" y="88849"/>
                  </a:lnTo>
                  <a:close/>
                </a:path>
              </a:pathLst>
            </a:custGeom>
            <a:ln>
              <a:solidFill>
                <a:schemeClr val="accent4"/>
              </a:solidFill>
            </a:ln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0829" tIns="241640" rIns="72857" bIns="72857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Better decision-making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Lower resistance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Higher engagement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Greater delegation &amp;trust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Better team performance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Opportunity to be coach and leader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44FBCDC-9240-D57E-C7D8-F963BCF5113F}"/>
                </a:ext>
              </a:extLst>
            </p:cNvPr>
            <p:cNvSpPr/>
            <p:nvPr/>
          </p:nvSpPr>
          <p:spPr>
            <a:xfrm>
              <a:off x="71253" y="5204011"/>
              <a:ext cx="2793983" cy="2599268"/>
            </a:xfrm>
            <a:custGeom>
              <a:avLst/>
              <a:gdLst>
                <a:gd name="connsiteX0" fmla="*/ 0 w 2431040"/>
                <a:gd name="connsiteY0" fmla="*/ 88849 h 888491"/>
                <a:gd name="connsiteX1" fmla="*/ 88849 w 2431040"/>
                <a:gd name="connsiteY1" fmla="*/ 0 h 888491"/>
                <a:gd name="connsiteX2" fmla="*/ 2342191 w 2431040"/>
                <a:gd name="connsiteY2" fmla="*/ 0 h 888491"/>
                <a:gd name="connsiteX3" fmla="*/ 2431040 w 2431040"/>
                <a:gd name="connsiteY3" fmla="*/ 88849 h 888491"/>
                <a:gd name="connsiteX4" fmla="*/ 2431040 w 2431040"/>
                <a:gd name="connsiteY4" fmla="*/ 799642 h 888491"/>
                <a:gd name="connsiteX5" fmla="*/ 2342191 w 2431040"/>
                <a:gd name="connsiteY5" fmla="*/ 888491 h 888491"/>
                <a:gd name="connsiteX6" fmla="*/ 88849 w 2431040"/>
                <a:gd name="connsiteY6" fmla="*/ 888491 h 888491"/>
                <a:gd name="connsiteX7" fmla="*/ 0 w 2431040"/>
                <a:gd name="connsiteY7" fmla="*/ 799642 h 888491"/>
                <a:gd name="connsiteX8" fmla="*/ 0 w 2431040"/>
                <a:gd name="connsiteY8" fmla="*/ 88849 h 88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1040" h="888491">
                  <a:moveTo>
                    <a:pt x="0" y="88849"/>
                  </a:moveTo>
                  <a:cubicBezTo>
                    <a:pt x="0" y="39779"/>
                    <a:pt x="39779" y="0"/>
                    <a:pt x="88849" y="0"/>
                  </a:cubicBezTo>
                  <a:lnTo>
                    <a:pt x="2342191" y="0"/>
                  </a:lnTo>
                  <a:cubicBezTo>
                    <a:pt x="2391261" y="0"/>
                    <a:pt x="2431040" y="39779"/>
                    <a:pt x="2431040" y="88849"/>
                  </a:cubicBezTo>
                  <a:lnTo>
                    <a:pt x="2431040" y="799642"/>
                  </a:lnTo>
                  <a:cubicBezTo>
                    <a:pt x="2431040" y="848712"/>
                    <a:pt x="2391261" y="888491"/>
                    <a:pt x="2342191" y="888491"/>
                  </a:cubicBezTo>
                  <a:lnTo>
                    <a:pt x="88849" y="888491"/>
                  </a:lnTo>
                  <a:cubicBezTo>
                    <a:pt x="39779" y="888491"/>
                    <a:pt x="0" y="848712"/>
                    <a:pt x="0" y="799642"/>
                  </a:cubicBezTo>
                  <a:lnTo>
                    <a:pt x="0" y="8884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2">
                <a:hueOff val="-10753447"/>
                <a:satOff val="42045"/>
                <a:lumOff val="-58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857" tIns="294980" rIns="802169" bIns="72857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Increased creativity &amp; innovation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Higher engagement &amp; retention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Better public image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Increased productivity &amp; efficiency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Reduced costs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Enhanced customer experience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ED8F8D4-9EDD-72F7-9EE5-A96C030068C1}"/>
                </a:ext>
              </a:extLst>
            </p:cNvPr>
            <p:cNvSpPr/>
            <p:nvPr/>
          </p:nvSpPr>
          <p:spPr>
            <a:xfrm>
              <a:off x="3305357" y="1712405"/>
              <a:ext cx="2721372" cy="2601390"/>
            </a:xfrm>
            <a:custGeom>
              <a:avLst/>
              <a:gdLst>
                <a:gd name="connsiteX0" fmla="*/ 0 w 2431040"/>
                <a:gd name="connsiteY0" fmla="*/ 88849 h 888491"/>
                <a:gd name="connsiteX1" fmla="*/ 88849 w 2431040"/>
                <a:gd name="connsiteY1" fmla="*/ 0 h 888491"/>
                <a:gd name="connsiteX2" fmla="*/ 2342191 w 2431040"/>
                <a:gd name="connsiteY2" fmla="*/ 0 h 888491"/>
                <a:gd name="connsiteX3" fmla="*/ 2431040 w 2431040"/>
                <a:gd name="connsiteY3" fmla="*/ 88849 h 888491"/>
                <a:gd name="connsiteX4" fmla="*/ 2431040 w 2431040"/>
                <a:gd name="connsiteY4" fmla="*/ 799642 h 888491"/>
                <a:gd name="connsiteX5" fmla="*/ 2342191 w 2431040"/>
                <a:gd name="connsiteY5" fmla="*/ 888491 h 888491"/>
                <a:gd name="connsiteX6" fmla="*/ 88849 w 2431040"/>
                <a:gd name="connsiteY6" fmla="*/ 888491 h 888491"/>
                <a:gd name="connsiteX7" fmla="*/ 0 w 2431040"/>
                <a:gd name="connsiteY7" fmla="*/ 799642 h 888491"/>
                <a:gd name="connsiteX8" fmla="*/ 0 w 2431040"/>
                <a:gd name="connsiteY8" fmla="*/ 88849 h 88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1040" h="888491">
                  <a:moveTo>
                    <a:pt x="0" y="88849"/>
                  </a:moveTo>
                  <a:cubicBezTo>
                    <a:pt x="0" y="39779"/>
                    <a:pt x="39779" y="0"/>
                    <a:pt x="88849" y="0"/>
                  </a:cubicBezTo>
                  <a:lnTo>
                    <a:pt x="2342191" y="0"/>
                  </a:lnTo>
                  <a:cubicBezTo>
                    <a:pt x="2391261" y="0"/>
                    <a:pt x="2431040" y="39779"/>
                    <a:pt x="2431040" y="88849"/>
                  </a:cubicBezTo>
                  <a:lnTo>
                    <a:pt x="2431040" y="799642"/>
                  </a:lnTo>
                  <a:cubicBezTo>
                    <a:pt x="2431040" y="848712"/>
                    <a:pt x="2391261" y="888491"/>
                    <a:pt x="2342191" y="888491"/>
                  </a:cubicBezTo>
                  <a:lnTo>
                    <a:pt x="88849" y="888491"/>
                  </a:lnTo>
                  <a:cubicBezTo>
                    <a:pt x="39779" y="888491"/>
                    <a:pt x="0" y="848712"/>
                    <a:pt x="0" y="799642"/>
                  </a:cubicBezTo>
                  <a:lnTo>
                    <a:pt x="0" y="88849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0829" tIns="72857" rIns="72857" bIns="29498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Stronger relationships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Improved communication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Less conflict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Greater creativity &amp; innovation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Higher adaptability &amp; agility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A73AF38-9CE6-4D96-91D9-CB7034F6CBF8}"/>
                </a:ext>
              </a:extLst>
            </p:cNvPr>
            <p:cNvSpPr/>
            <p:nvPr/>
          </p:nvSpPr>
          <p:spPr>
            <a:xfrm>
              <a:off x="71253" y="1712404"/>
              <a:ext cx="2793983" cy="2599268"/>
            </a:xfrm>
            <a:custGeom>
              <a:avLst/>
              <a:gdLst>
                <a:gd name="connsiteX0" fmla="*/ 0 w 2431040"/>
                <a:gd name="connsiteY0" fmla="*/ 88849 h 888491"/>
                <a:gd name="connsiteX1" fmla="*/ 88849 w 2431040"/>
                <a:gd name="connsiteY1" fmla="*/ 0 h 888491"/>
                <a:gd name="connsiteX2" fmla="*/ 2342191 w 2431040"/>
                <a:gd name="connsiteY2" fmla="*/ 0 h 888491"/>
                <a:gd name="connsiteX3" fmla="*/ 2431040 w 2431040"/>
                <a:gd name="connsiteY3" fmla="*/ 88849 h 888491"/>
                <a:gd name="connsiteX4" fmla="*/ 2431040 w 2431040"/>
                <a:gd name="connsiteY4" fmla="*/ 799642 h 888491"/>
                <a:gd name="connsiteX5" fmla="*/ 2342191 w 2431040"/>
                <a:gd name="connsiteY5" fmla="*/ 888491 h 888491"/>
                <a:gd name="connsiteX6" fmla="*/ 88849 w 2431040"/>
                <a:gd name="connsiteY6" fmla="*/ 888491 h 888491"/>
                <a:gd name="connsiteX7" fmla="*/ 0 w 2431040"/>
                <a:gd name="connsiteY7" fmla="*/ 799642 h 888491"/>
                <a:gd name="connsiteX8" fmla="*/ 0 w 2431040"/>
                <a:gd name="connsiteY8" fmla="*/ 88849 h 88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1040" h="888491">
                  <a:moveTo>
                    <a:pt x="0" y="88849"/>
                  </a:moveTo>
                  <a:cubicBezTo>
                    <a:pt x="0" y="39779"/>
                    <a:pt x="39779" y="0"/>
                    <a:pt x="88849" y="0"/>
                  </a:cubicBezTo>
                  <a:lnTo>
                    <a:pt x="2342191" y="0"/>
                  </a:lnTo>
                  <a:cubicBezTo>
                    <a:pt x="2391261" y="0"/>
                    <a:pt x="2431040" y="39779"/>
                    <a:pt x="2431040" y="88849"/>
                  </a:cubicBezTo>
                  <a:lnTo>
                    <a:pt x="2431040" y="799642"/>
                  </a:lnTo>
                  <a:cubicBezTo>
                    <a:pt x="2431040" y="848712"/>
                    <a:pt x="2391261" y="888491"/>
                    <a:pt x="2342191" y="888491"/>
                  </a:cubicBezTo>
                  <a:lnTo>
                    <a:pt x="88849" y="888491"/>
                  </a:lnTo>
                  <a:cubicBezTo>
                    <a:pt x="39779" y="888491"/>
                    <a:pt x="0" y="848712"/>
                    <a:pt x="0" y="799642"/>
                  </a:cubicBezTo>
                  <a:lnTo>
                    <a:pt x="0" y="8884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857" tIns="235517" rIns="802169" bIns="24164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Skill development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Increased efficiency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Better problem-solving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Better workplace relationships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Greater job satisfaction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Improved career opportunities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FC6D301-8E6B-C37D-1F98-E154B525D499}"/>
                </a:ext>
              </a:extLst>
            </p:cNvPr>
            <p:cNvSpPr/>
            <p:nvPr/>
          </p:nvSpPr>
          <p:spPr>
            <a:xfrm>
              <a:off x="1847363" y="3499950"/>
              <a:ext cx="1202240" cy="1202240"/>
            </a:xfrm>
            <a:custGeom>
              <a:avLst/>
              <a:gdLst>
                <a:gd name="connsiteX0" fmla="*/ 0 w 1202240"/>
                <a:gd name="connsiteY0" fmla="*/ 1202240 h 1202240"/>
                <a:gd name="connsiteX1" fmla="*/ 1202240 w 1202240"/>
                <a:gd name="connsiteY1" fmla="*/ 0 h 1202240"/>
                <a:gd name="connsiteX2" fmla="*/ 1202240 w 1202240"/>
                <a:gd name="connsiteY2" fmla="*/ 1202240 h 1202240"/>
                <a:gd name="connsiteX3" fmla="*/ 0 w 1202240"/>
                <a:gd name="connsiteY3" fmla="*/ 1202240 h 120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240" h="1202240">
                  <a:moveTo>
                    <a:pt x="0" y="1202240"/>
                  </a:moveTo>
                  <a:cubicBezTo>
                    <a:pt x="0" y="538261"/>
                    <a:pt x="538261" y="0"/>
                    <a:pt x="1202240" y="0"/>
                  </a:cubicBezTo>
                  <a:lnTo>
                    <a:pt x="1202240" y="1202240"/>
                  </a:lnTo>
                  <a:lnTo>
                    <a:pt x="0" y="120224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80144" rIns="0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/>
                <a:t>Individuals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DE06176-E937-1AC6-B18A-212FE948E50E}"/>
                </a:ext>
              </a:extLst>
            </p:cNvPr>
            <p:cNvSpPr/>
            <p:nvPr/>
          </p:nvSpPr>
          <p:spPr>
            <a:xfrm>
              <a:off x="3105134" y="3499950"/>
              <a:ext cx="1202240" cy="1202240"/>
            </a:xfrm>
            <a:custGeom>
              <a:avLst/>
              <a:gdLst>
                <a:gd name="connsiteX0" fmla="*/ 0 w 1202240"/>
                <a:gd name="connsiteY0" fmla="*/ 1202240 h 1202240"/>
                <a:gd name="connsiteX1" fmla="*/ 1202240 w 1202240"/>
                <a:gd name="connsiteY1" fmla="*/ 0 h 1202240"/>
                <a:gd name="connsiteX2" fmla="*/ 1202240 w 1202240"/>
                <a:gd name="connsiteY2" fmla="*/ 1202240 h 1202240"/>
                <a:gd name="connsiteX3" fmla="*/ 0 w 1202240"/>
                <a:gd name="connsiteY3" fmla="*/ 1202240 h 120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240" h="1202240">
                  <a:moveTo>
                    <a:pt x="0" y="0"/>
                  </a:moveTo>
                  <a:cubicBezTo>
                    <a:pt x="663979" y="0"/>
                    <a:pt x="1202240" y="538261"/>
                    <a:pt x="1202240" y="1202240"/>
                  </a:cubicBezTo>
                  <a:lnTo>
                    <a:pt x="0" y="1202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584482"/>
                <a:satOff val="14015"/>
                <a:lumOff val="-19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80144" rIns="0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/>
                <a:t>Teams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DE95565-0CB9-31BC-89E7-0E4B6144DD3F}"/>
                </a:ext>
              </a:extLst>
            </p:cNvPr>
            <p:cNvSpPr/>
            <p:nvPr/>
          </p:nvSpPr>
          <p:spPr>
            <a:xfrm rot="21600000">
              <a:off x="3105134" y="4757721"/>
              <a:ext cx="1202240" cy="1202240"/>
            </a:xfrm>
            <a:custGeom>
              <a:avLst/>
              <a:gdLst>
                <a:gd name="connsiteX0" fmla="*/ 0 w 1202240"/>
                <a:gd name="connsiteY0" fmla="*/ 1202240 h 1202240"/>
                <a:gd name="connsiteX1" fmla="*/ 1202240 w 1202240"/>
                <a:gd name="connsiteY1" fmla="*/ 0 h 1202240"/>
                <a:gd name="connsiteX2" fmla="*/ 1202240 w 1202240"/>
                <a:gd name="connsiteY2" fmla="*/ 1202240 h 1202240"/>
                <a:gd name="connsiteX3" fmla="*/ 0 w 1202240"/>
                <a:gd name="connsiteY3" fmla="*/ 1202240 h 120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240" h="1202240">
                  <a:moveTo>
                    <a:pt x="1202240" y="0"/>
                  </a:moveTo>
                  <a:cubicBezTo>
                    <a:pt x="1202240" y="663979"/>
                    <a:pt x="663979" y="1202240"/>
                    <a:pt x="0" y="1202240"/>
                  </a:cubicBezTo>
                  <a:lnTo>
                    <a:pt x="0" y="0"/>
                  </a:lnTo>
                  <a:lnTo>
                    <a:pt x="1202240" y="0"/>
                  </a:lnTo>
                  <a:close/>
                </a:path>
              </a:pathLst>
            </a:custGeom>
            <a:solidFill>
              <a:schemeClr val="accent4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168965"/>
                <a:satOff val="28030"/>
                <a:lumOff val="-3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8016" rIns="0" bIns="480144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/>
                <a:t>Managers and leaders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E1059B-A45F-D53D-DB96-C060EEA24D8D}"/>
                </a:ext>
              </a:extLst>
            </p:cNvPr>
            <p:cNvSpPr/>
            <p:nvPr/>
          </p:nvSpPr>
          <p:spPr>
            <a:xfrm rot="21600000">
              <a:off x="1847362" y="4757721"/>
              <a:ext cx="1202241" cy="1202240"/>
            </a:xfrm>
            <a:custGeom>
              <a:avLst/>
              <a:gdLst>
                <a:gd name="connsiteX0" fmla="*/ 0 w 1202240"/>
                <a:gd name="connsiteY0" fmla="*/ 1202240 h 1202240"/>
                <a:gd name="connsiteX1" fmla="*/ 1202240 w 1202240"/>
                <a:gd name="connsiteY1" fmla="*/ 0 h 1202240"/>
                <a:gd name="connsiteX2" fmla="*/ 1202240 w 1202240"/>
                <a:gd name="connsiteY2" fmla="*/ 1202240 h 1202240"/>
                <a:gd name="connsiteX3" fmla="*/ 0 w 1202240"/>
                <a:gd name="connsiteY3" fmla="*/ 1202240 h 120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240" h="1202240">
                  <a:moveTo>
                    <a:pt x="1202240" y="1202240"/>
                  </a:moveTo>
                  <a:cubicBezTo>
                    <a:pt x="538261" y="1202240"/>
                    <a:pt x="0" y="663979"/>
                    <a:pt x="0" y="0"/>
                  </a:cubicBezTo>
                  <a:lnTo>
                    <a:pt x="1202240" y="0"/>
                  </a:lnTo>
                  <a:lnTo>
                    <a:pt x="1202240" y="120224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0753447"/>
                <a:satOff val="42045"/>
                <a:lumOff val="-588"/>
                <a:alphaOff val="0"/>
              </a:schemeClr>
            </a:fillRef>
            <a:effectRef idx="2">
              <a:schemeClr val="accent2">
                <a:hueOff val="-10753447"/>
                <a:satOff val="42045"/>
                <a:lumOff val="-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8016" rIns="0" bIns="480144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/>
                <a:t>Organization</a:t>
              </a:r>
            </a:p>
          </p:txBody>
        </p:sp>
        <p:sp>
          <p:nvSpPr>
            <p:cNvPr id="14" name="Arrow: Circular 13">
              <a:extLst>
                <a:ext uri="{FF2B5EF4-FFF2-40B4-BE49-F238E27FC236}">
                  <a16:creationId xmlns:a16="http://schemas.microsoft.com/office/drawing/2014/main" id="{1B44DD23-CA49-1CE1-D1EE-AF1205C4DA65}"/>
                </a:ext>
              </a:extLst>
            </p:cNvPr>
            <p:cNvSpPr/>
            <p:nvPr/>
          </p:nvSpPr>
          <p:spPr>
            <a:xfrm>
              <a:off x="2869822" y="4480068"/>
              <a:ext cx="415092" cy="360949"/>
            </a:xfrm>
            <a:prstGeom prst="circularArrow">
              <a:avLst/>
            </a:prstGeom>
            <a:noFill/>
            <a:scene3d>
              <a:camera prst="orthographicFront"/>
              <a:lightRig rig="flat" dir="t"/>
            </a:scene3d>
            <a:sp3d z="190500"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Arrow: Circular 14">
              <a:extLst>
                <a:ext uri="{FF2B5EF4-FFF2-40B4-BE49-F238E27FC236}">
                  <a16:creationId xmlns:a16="http://schemas.microsoft.com/office/drawing/2014/main" id="{9F3991EC-D628-21D7-EB8D-84196FB0EF59}"/>
                </a:ext>
              </a:extLst>
            </p:cNvPr>
            <p:cNvSpPr/>
            <p:nvPr/>
          </p:nvSpPr>
          <p:spPr>
            <a:xfrm rot="10800000">
              <a:off x="2869822" y="4618895"/>
              <a:ext cx="415092" cy="360949"/>
            </a:xfrm>
            <a:prstGeom prst="circularArrow">
              <a:avLst/>
            </a:prstGeom>
            <a:noFill/>
            <a:scene3d>
              <a:camera prst="orthographicFront"/>
              <a:lightRig rig="flat" dir="t"/>
            </a:scene3d>
            <a:sp3d z="190500"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9EACB22-20F9-7099-8CF9-76BF6EFD2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Collaboration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8B0D735-CBDB-1093-94AF-25524E253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9980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D4F42-534A-6E42-ECAA-9967ECC77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EE1D2-B2CC-6DC1-D8BE-387A9F5F43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Supporting</a:t>
            </a:r>
            <a:br>
              <a:rPr lang="en-GB" dirty="0"/>
            </a:br>
            <a:r>
              <a:rPr lang="en-GB" dirty="0"/>
              <a:t>Collaboration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35E82-388F-20CF-621A-CF80F341D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76729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16B2F97-AF9E-EE63-5526-B2D9C212F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collaboration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EDA2C067-C646-AE65-646C-84729E0502A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97577318"/>
              </p:ext>
            </p:extLst>
          </p:nvPr>
        </p:nvGraphicFramePr>
        <p:xfrm>
          <a:off x="344488" y="1741488"/>
          <a:ext cx="6162675" cy="6441621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80435">
                  <a:extLst>
                    <a:ext uri="{9D8B030D-6E8A-4147-A177-3AD203B41FA5}">
                      <a16:colId xmlns:a16="http://schemas.microsoft.com/office/drawing/2014/main" val="3885365995"/>
                    </a:ext>
                  </a:extLst>
                </a:gridCol>
                <a:gridCol w="2850078">
                  <a:extLst>
                    <a:ext uri="{9D8B030D-6E8A-4147-A177-3AD203B41FA5}">
                      <a16:colId xmlns:a16="http://schemas.microsoft.com/office/drawing/2014/main" val="2453445613"/>
                    </a:ext>
                  </a:extLst>
                </a:gridCol>
                <a:gridCol w="2832162">
                  <a:extLst>
                    <a:ext uri="{9D8B030D-6E8A-4147-A177-3AD203B41FA5}">
                      <a16:colId xmlns:a16="http://schemas.microsoft.com/office/drawing/2014/main" val="4057200063"/>
                    </a:ext>
                  </a:extLst>
                </a:gridCol>
              </a:tblGrid>
              <a:tr h="2147207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Organization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What organizational structures get in the way?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200" dirty="0"/>
                        <a:t>How could you overcome these barriers?</a:t>
                      </a:r>
                    </a:p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139089"/>
                  </a:ext>
                </a:extLst>
              </a:tr>
              <a:tr h="214720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Leaders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What must leaders do to support collaboration?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What are some options to develop those capabilities?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994810"/>
                  </a:ext>
                </a:extLst>
              </a:tr>
              <a:tr h="214720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Managers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What must managers do to support collaboration?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What are some options to develop those capabilities?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405162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F481D9-DA70-48C7-5469-31DB6FF0D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Skills for Success: Collaboration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CBC06-3AFC-AEAB-AA22-AB7AAF095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461A4C-1453-7247-9AAE-4D0675A386A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56666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A21942-E14C-66E8-EEA1-443339984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843" y="4323916"/>
            <a:ext cx="2982948" cy="506853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Leaders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11F7CE-37EE-D510-C056-8DB8C65D8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27210" y="4987636"/>
            <a:ext cx="2979218" cy="3016674"/>
          </a:xfrm>
        </p:spPr>
        <p:txBody>
          <a:bodyPr/>
          <a:lstStyle/>
          <a:p>
            <a:r>
              <a:rPr lang="en-GB" dirty="0"/>
              <a:t>Similar to leaders plus:</a:t>
            </a:r>
          </a:p>
          <a:p>
            <a:pPr lvl="1"/>
            <a:r>
              <a:rPr lang="en-GB" dirty="0"/>
              <a:t>Coach whenever possible</a:t>
            </a:r>
          </a:p>
          <a:p>
            <a:pPr lvl="1"/>
            <a:r>
              <a:rPr lang="en-GB" dirty="0"/>
              <a:t>Adapt to the individual</a:t>
            </a:r>
          </a:p>
          <a:p>
            <a:pPr lvl="1"/>
            <a:r>
              <a:rPr lang="en-GB" dirty="0"/>
              <a:t>Set and refine goals together</a:t>
            </a:r>
          </a:p>
          <a:p>
            <a:pPr lvl="1"/>
            <a:r>
              <a:rPr lang="en-GB" dirty="0"/>
              <a:t>Link goals and tasks to strategy</a:t>
            </a:r>
          </a:p>
          <a:p>
            <a:pPr lvl="1"/>
            <a:r>
              <a:rPr lang="en-GB" dirty="0"/>
              <a:t>Offer choice and autonomy/support as needed</a:t>
            </a:r>
          </a:p>
          <a:p>
            <a:pPr lvl="1"/>
            <a:r>
              <a:rPr lang="en-GB" dirty="0"/>
              <a:t>Demonstrate consistency</a:t>
            </a:r>
          </a:p>
          <a:p>
            <a:pPr lvl="1"/>
            <a:r>
              <a:rPr lang="en-GB" dirty="0"/>
              <a:t>Minimize distractions</a:t>
            </a:r>
          </a:p>
          <a:p>
            <a:pPr lvl="1"/>
            <a:r>
              <a:rPr lang="en-GB" dirty="0"/>
              <a:t>Support prioritization</a:t>
            </a:r>
          </a:p>
          <a:p>
            <a:pPr lvl="1"/>
            <a:r>
              <a:rPr lang="en-GB" dirty="0"/>
              <a:t>Support self-improvement</a:t>
            </a:r>
          </a:p>
          <a:p>
            <a:pPr lvl="1"/>
            <a:r>
              <a:rPr lang="en-GB" dirty="0"/>
              <a:t>Check in regularly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16B2F97-AF9E-EE63-5526-B2D9C212F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collaboration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1D8492-E521-8663-0BFB-7F50678F13F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27211" y="4323916"/>
            <a:ext cx="2982948" cy="506853"/>
          </a:xfrm>
        </p:spPr>
        <p:txBody>
          <a:bodyPr/>
          <a:lstStyle/>
          <a:p>
            <a:r>
              <a:rPr lang="en-GB" dirty="0">
                <a:solidFill>
                  <a:srgbClr val="4038B0"/>
                </a:solidFill>
              </a:rPr>
              <a:t>Managers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6C40F5-D88D-4241-9843-FC1ABBE3E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841" y="4987636"/>
            <a:ext cx="2982949" cy="3016674"/>
          </a:xfrm>
        </p:spPr>
        <p:txBody>
          <a:bodyPr/>
          <a:lstStyle/>
          <a:p>
            <a:r>
              <a:rPr lang="en-GB" dirty="0"/>
              <a:t>Some examples include:</a:t>
            </a:r>
          </a:p>
          <a:p>
            <a:pPr lvl="1"/>
            <a:r>
              <a:rPr lang="en-GB" dirty="0"/>
              <a:t>Lead by example</a:t>
            </a:r>
          </a:p>
          <a:p>
            <a:pPr lvl="1"/>
            <a:r>
              <a:rPr lang="en-GB" dirty="0"/>
              <a:t>Share stories</a:t>
            </a:r>
          </a:p>
          <a:p>
            <a:pPr lvl="1"/>
            <a:r>
              <a:rPr lang="en-GB" dirty="0"/>
              <a:t>Reward mistakes and learning</a:t>
            </a:r>
          </a:p>
          <a:p>
            <a:pPr lvl="1"/>
            <a:r>
              <a:rPr lang="en-GB" dirty="0"/>
              <a:t>Communicate plans and strategies</a:t>
            </a:r>
          </a:p>
          <a:p>
            <a:pPr lvl="1"/>
            <a:r>
              <a:rPr lang="en-GB" dirty="0"/>
              <a:t>Solicit input and feedback, broadly and often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097CCF-8B08-F8C4-68AB-0ED8EF660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258" y="1563516"/>
            <a:ext cx="3363754" cy="2482463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E89A2BA-AE38-4507-2280-4C3E59A7E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Collaboration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039FE94-FB7D-B081-08FC-9B842697A96D}"/>
              </a:ext>
            </a:extLst>
          </p:cNvPr>
          <p:cNvSpPr txBox="1">
            <a:spLocks/>
          </p:cNvSpPr>
          <p:nvPr/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>
            <a:normAutofit/>
          </a:bodyPr>
          <a:lstStyle>
            <a:lvl1pPr marL="0" indent="0" algn="r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rgbClr val="00BCB4"/>
              </a:buClr>
              <a:buFont typeface="Arial"/>
              <a:buNone/>
              <a:tabLst/>
              <a:defRPr sz="800" b="1" kern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 marL="227702" indent="-177697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2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 marL="402719" indent="-153587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1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 marL="557198" indent="-154481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rgbClr val="00BCB4"/>
              </a:buClr>
              <a:buFont typeface="Arial"/>
              <a:buChar char="•"/>
              <a:tabLst/>
              <a:defRPr sz="10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4pPr>
            <a:lvl5pPr marL="705428" indent="-148229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rgbClr val="00BCB4"/>
              </a:buClr>
              <a:buFont typeface="Arial"/>
              <a:buChar char="•"/>
              <a:tabLst/>
              <a:defRPr sz="10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5pPr>
            <a:lvl6pPr marL="1414427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4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461A4C-1453-7247-9AAE-4D0675A386A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7883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85A1C-F235-BA51-C870-4A09F980E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5CBB4-919B-9A00-1A83-59068CE06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Developing</a:t>
            </a:r>
            <a:br>
              <a:rPr lang="en-GB" dirty="0"/>
            </a:br>
            <a:r>
              <a:rPr lang="en-GB" dirty="0"/>
              <a:t>Collaboration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F2EA4-D0A0-A4C4-F6B8-EC1DC43AF1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1661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A98E7-B966-475D-9581-D846497B2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0BB5173-776F-B86D-155F-7374FA82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Collaboration in the research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B8E669-6604-59E8-2146-1C2C2A6B3D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2502" y="1848803"/>
            <a:ext cx="3844011" cy="3518912"/>
          </a:xfrm>
        </p:spPr>
        <p:txBody>
          <a:bodyPr>
            <a:spAutoFit/>
          </a:bodyPr>
          <a:lstStyle/>
          <a:p>
            <a:pPr lvl="1"/>
            <a:r>
              <a:rPr lang="en-GB" dirty="0"/>
              <a:t>Mix of individual and team development, supported by managers, leaders, structures, etc.</a:t>
            </a:r>
          </a:p>
          <a:p>
            <a:pPr lvl="1"/>
            <a:r>
              <a:rPr lang="en-GB" dirty="0"/>
              <a:t>Each person/role has its own skills, resources, priorities, and bosses that may conflict with each other (</a:t>
            </a:r>
            <a:r>
              <a:rPr lang="en-GB" dirty="0" err="1"/>
              <a:t>Ashkenas</a:t>
            </a:r>
            <a:r>
              <a:rPr lang="en-GB" dirty="0"/>
              <a:t>, 2015)</a:t>
            </a:r>
          </a:p>
          <a:p>
            <a:pPr lvl="1"/>
            <a:r>
              <a:rPr lang="en-GB" dirty="0"/>
              <a:t>Critical ingredients include:</a:t>
            </a:r>
          </a:p>
          <a:p>
            <a:pPr lvl="2"/>
            <a:r>
              <a:rPr lang="en-GB" sz="1200" dirty="0"/>
              <a:t>Trust</a:t>
            </a:r>
          </a:p>
          <a:p>
            <a:pPr lvl="2"/>
            <a:r>
              <a:rPr lang="en-GB" sz="1200" dirty="0"/>
              <a:t>Relationship building</a:t>
            </a:r>
          </a:p>
          <a:p>
            <a:pPr lvl="2"/>
            <a:r>
              <a:rPr lang="en-GB" sz="1200" dirty="0"/>
              <a:t>Conflict management</a:t>
            </a:r>
          </a:p>
          <a:p>
            <a:endParaRPr lang="en-GB" dirty="0"/>
          </a:p>
          <a:p>
            <a:r>
              <a:rPr lang="en-GB" dirty="0"/>
              <a:t>Some things that have been working</a:t>
            </a:r>
          </a:p>
          <a:p>
            <a:pPr lvl="1"/>
            <a:r>
              <a:rPr lang="en-GB" dirty="0"/>
              <a:t>Experiential learning</a:t>
            </a:r>
          </a:p>
          <a:p>
            <a:pPr lvl="1"/>
            <a:r>
              <a:rPr lang="en-GB" dirty="0"/>
              <a:t>Practice and making errors, then using those errors to refine approach</a:t>
            </a:r>
          </a:p>
          <a:p>
            <a:pPr lvl="1"/>
            <a:r>
              <a:rPr lang="en-GB" dirty="0"/>
              <a:t>Speed dating approach</a:t>
            </a:r>
          </a:p>
          <a:p>
            <a:pPr lvl="1"/>
            <a:r>
              <a:rPr lang="en-GB" dirty="0"/>
              <a:t>Cooperative learning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2D222-7060-4F34-0CDB-64F74E0E3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Skills for Success: Collaboration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AC5BE-84A4-7C73-A594-F2DA95CC6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461A4C-1453-7247-9AAE-4D0675A386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2918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CD7D8-C7FD-8610-C57E-2D79CB87A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92DFF0-4AC4-2270-7754-949EC821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>
            <a:normAutofit/>
          </a:bodyPr>
          <a:lstStyle/>
          <a:p>
            <a:r>
              <a:rPr lang="en-GB" dirty="0"/>
              <a:t>Collaboration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70C9CF7-CCEF-6845-8835-C2522B146D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567" y="3140322"/>
            <a:ext cx="6161862" cy="2882840"/>
          </a:xfrm>
        </p:spPr>
        <p:txBody>
          <a:bodyPr/>
          <a:lstStyle/>
          <a:p>
            <a:r>
              <a:rPr lang="en-GB" dirty="0"/>
              <a:t>Trust-building exercises</a:t>
            </a:r>
          </a:p>
          <a:p>
            <a:pPr lvl="2"/>
            <a:r>
              <a:rPr lang="en-GB" sz="1200" dirty="0"/>
              <a:t> Team activities that require trust, opportunity to fail and learn, e.g. trust falls</a:t>
            </a:r>
          </a:p>
          <a:p>
            <a:r>
              <a:rPr lang="en-GB" dirty="0"/>
              <a:t>Strengths Development Interventions</a:t>
            </a:r>
          </a:p>
          <a:p>
            <a:pPr lvl="2"/>
            <a:r>
              <a:rPr lang="en-GB" sz="1200" dirty="0"/>
              <a:t>Individual and team level assessments and programs focused on identifying, developing, and utilizing employees' strengths have been shown to stimulate personal growth initiative and team interactions</a:t>
            </a:r>
          </a:p>
          <a:p>
            <a:pPr lvl="2"/>
            <a:r>
              <a:rPr lang="en-GB" sz="1200" dirty="0"/>
              <a:t>ward self-improvement, leading to increased engagement and job satisfaction.</a:t>
            </a:r>
          </a:p>
          <a:p>
            <a:r>
              <a:rPr lang="en-GB" dirty="0"/>
              <a:t>References</a:t>
            </a:r>
          </a:p>
          <a:p>
            <a:pPr lvl="1"/>
            <a:r>
              <a:rPr lang="en-GB" dirty="0"/>
              <a:t>Strengths development</a:t>
            </a:r>
          </a:p>
          <a:p>
            <a:pPr lvl="4"/>
            <a:r>
              <a:rPr lang="en-GB" dirty="0"/>
              <a:t>https://bpspsychub.onlinelibrary.wiley.com/doi/10.1111/joop.12240</a:t>
            </a:r>
          </a:p>
          <a:p>
            <a:pPr lvl="4"/>
            <a:endParaRPr lang="en-GB" dirty="0"/>
          </a:p>
          <a:p>
            <a:endParaRPr lang="en-GB" dirty="0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24008E0A-FED5-491A-32D9-49CD87DEA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</p:spPr>
        <p:txBody>
          <a:bodyPr/>
          <a:lstStyle/>
          <a:p>
            <a:r>
              <a:rPr lang="en-US" dirty="0"/>
              <a:t>Skills for Success: Collaboration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BB7A9B10-2FF1-7ABE-F4A7-B861DB176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</p:spPr>
        <p:txBody>
          <a:bodyPr/>
          <a:lstStyle/>
          <a:p>
            <a:fld id="{41461A4C-1453-7247-9AAE-4D0675A386AC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A5F7B6-969F-44B6-2A54-9D6950FCBCA0}"/>
              </a:ext>
            </a:extLst>
          </p:cNvPr>
          <p:cNvGrpSpPr/>
          <p:nvPr/>
        </p:nvGrpSpPr>
        <p:grpSpPr>
          <a:xfrm>
            <a:off x="479451" y="1646432"/>
            <a:ext cx="5943518" cy="1044539"/>
            <a:chOff x="479451" y="1503932"/>
            <a:chExt cx="5943518" cy="104453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D50FC92-E867-AA8F-0953-602F057F35A2}"/>
                </a:ext>
              </a:extLst>
            </p:cNvPr>
            <p:cNvSpPr/>
            <p:nvPr/>
          </p:nvSpPr>
          <p:spPr>
            <a:xfrm>
              <a:off x="479451" y="1540201"/>
              <a:ext cx="5146917" cy="972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Engage in trust building behaviours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Adhere to social and organizational rules. For example: be on time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Encourage supportive and cooperative behaviours, language, attitudes, and approaches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Assess strengths and weaknesses of yourself and others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985311-5092-5178-521E-D600A3AB3E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1503932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algn="ctr" defTabSz="3250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/>
                <a:t>Work well with other people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472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67F90-FFD2-5E41-A28A-54D955A52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F71AE47-8104-FBFB-0FA1-10BED0F25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843" y="1758847"/>
            <a:ext cx="2982948" cy="506853"/>
          </a:xfrm>
        </p:spPr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E0CE0-77BC-E100-98B4-686FBD1D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841" y="2481943"/>
            <a:ext cx="2982949" cy="2657138"/>
          </a:xfrm>
        </p:spPr>
        <p:txBody>
          <a:bodyPr>
            <a:spAutoFit/>
          </a:bodyPr>
          <a:lstStyle/>
          <a:p>
            <a:r>
              <a:rPr lang="en-GB" dirty="0"/>
              <a:t>Upon completion of this workshop you will be able to:</a:t>
            </a:r>
          </a:p>
          <a:p>
            <a:pPr lvl="1"/>
            <a:r>
              <a:rPr lang="en-GB" dirty="0"/>
              <a:t>Describe how collaboration can benefit your teams, managers, leaders and organization</a:t>
            </a:r>
          </a:p>
          <a:p>
            <a:pPr lvl="1"/>
            <a:r>
              <a:rPr lang="en-GB" dirty="0"/>
              <a:t>Identify organizational barriers to collaboration</a:t>
            </a:r>
          </a:p>
          <a:p>
            <a:pPr lvl="1"/>
            <a:r>
              <a:rPr lang="en-GB" dirty="0"/>
              <a:t>Discuss organizational structures required to support collaboration</a:t>
            </a:r>
          </a:p>
          <a:p>
            <a:pPr lvl="1"/>
            <a:r>
              <a:rPr lang="en-GB" dirty="0"/>
              <a:t>Identify approaches for development at various levels</a:t>
            </a:r>
            <a:endParaRPr lang="en-US" dirty="0"/>
          </a:p>
          <a:p>
            <a:pPr lvl="1"/>
            <a:r>
              <a:rPr lang="en-GB" dirty="0"/>
              <a:t>Identify key resources to support your implementation plan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1602548-EB99-1EE3-9E85-FE2851B24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27210" y="2481943"/>
            <a:ext cx="2979218" cy="5522367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About the Skills for Success</a:t>
            </a:r>
            <a:endParaRPr lang="en-US" dirty="0"/>
          </a:p>
          <a:p>
            <a:pPr lvl="1"/>
            <a:r>
              <a:rPr lang="en-US" dirty="0"/>
              <a:t>About collaboration</a:t>
            </a:r>
          </a:p>
          <a:p>
            <a:pPr lvl="2"/>
            <a:r>
              <a:rPr lang="en-US" sz="1200" dirty="0"/>
              <a:t>According to ESDC</a:t>
            </a:r>
          </a:p>
          <a:p>
            <a:pPr lvl="2"/>
            <a:r>
              <a:rPr lang="en-US" sz="1200" dirty="0"/>
              <a:t>In the research</a:t>
            </a:r>
          </a:p>
          <a:p>
            <a:pPr lvl="2"/>
            <a:r>
              <a:rPr lang="en-US" sz="1200" dirty="0"/>
              <a:t>In organizations</a:t>
            </a:r>
          </a:p>
          <a:p>
            <a:pPr lvl="1"/>
            <a:r>
              <a:rPr lang="en-US" dirty="0"/>
              <a:t>Strategies for increasing collaboration </a:t>
            </a:r>
          </a:p>
          <a:p>
            <a:pPr lvl="1"/>
            <a:r>
              <a:rPr lang="en-GB" dirty="0"/>
              <a:t>Additional resources</a:t>
            </a:r>
          </a:p>
          <a:p>
            <a:pPr lvl="1"/>
            <a:r>
              <a:rPr lang="en-GB" dirty="0"/>
              <a:t>Issuing badges</a:t>
            </a:r>
          </a:p>
          <a:p>
            <a:pPr lvl="1"/>
            <a:r>
              <a:rPr lang="en-GB" dirty="0"/>
              <a:t>Wrap up &amp; close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FC7C4-31C9-E3F1-52E6-02B42110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42" y="486837"/>
            <a:ext cx="6158586" cy="862572"/>
          </a:xfrm>
        </p:spPr>
        <p:txBody>
          <a:bodyPr/>
          <a:lstStyle/>
          <a:p>
            <a:r>
              <a:rPr lang="en-CA"/>
              <a:t>Objectives for today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47E6360-0949-892E-FB29-3165E138759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27211" y="1758847"/>
            <a:ext cx="2982948" cy="506853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BD55FF9-A4E3-ACE8-8C84-320A72E53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Collaboration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872212F-CA06-8E33-0F16-E87AD6838AE5}"/>
              </a:ext>
            </a:extLst>
          </p:cNvPr>
          <p:cNvSpPr txBox="1">
            <a:spLocks/>
          </p:cNvSpPr>
          <p:nvPr/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>
            <a:normAutofit/>
          </a:bodyPr>
          <a:lstStyle>
            <a:lvl1pPr marL="0" indent="0" algn="r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rgbClr val="00BCB4"/>
              </a:buClr>
              <a:buFont typeface="Arial"/>
              <a:buNone/>
              <a:tabLst/>
              <a:defRPr sz="800" b="1" kern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 marL="227702" indent="-177697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2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 marL="402719" indent="-153587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1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 marL="557198" indent="-154481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rgbClr val="00BCB4"/>
              </a:buClr>
              <a:buFont typeface="Arial"/>
              <a:buChar char="•"/>
              <a:tabLst/>
              <a:defRPr sz="10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4pPr>
            <a:lvl5pPr marL="705428" indent="-148229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rgbClr val="00BCB4"/>
              </a:buClr>
              <a:buFont typeface="Arial"/>
              <a:buChar char="•"/>
              <a:tabLst/>
              <a:defRPr sz="10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5pPr>
            <a:lvl6pPr marL="1414427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4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461A4C-1453-7247-9AAE-4D0675A386A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9E8D7-61F4-50AD-1F02-0B5965CFD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0DEE06-CAB8-084B-181D-BE22DD68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>
            <a:normAutofit/>
          </a:bodyPr>
          <a:lstStyle/>
          <a:p>
            <a:r>
              <a:rPr lang="en-GB" dirty="0"/>
              <a:t>Collaboration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60BF352-A39C-4E96-FE0D-25D610DE1BD3}"/>
              </a:ext>
            </a:extLst>
          </p:cNvPr>
          <p:cNvGrpSpPr/>
          <p:nvPr/>
        </p:nvGrpSpPr>
        <p:grpSpPr>
          <a:xfrm>
            <a:off x="479451" y="1646432"/>
            <a:ext cx="5943518" cy="1044539"/>
            <a:chOff x="479451" y="1503932"/>
            <a:chExt cx="5943518" cy="104453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CA74D52-045A-86A5-2E05-968A2A2D09D7}"/>
                </a:ext>
              </a:extLst>
            </p:cNvPr>
            <p:cNvSpPr/>
            <p:nvPr/>
          </p:nvSpPr>
          <p:spPr>
            <a:xfrm>
              <a:off x="479451" y="1540201"/>
              <a:ext cx="5146917" cy="972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Engage in trust building behaviours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Adhere to social and organizational rules. For example: be on time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Encourage supportive and cooperative behaviours, language, attitudes, and approaches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Assess strengths and weaknesses of yourself and others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D696A9-D9B4-A2A1-1F8E-BFB184EE09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1503932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algn="ctr" defTabSz="3250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/>
                <a:t>Work well with other people</a:t>
              </a:r>
            </a:p>
          </p:txBody>
        </p:sp>
      </p:grpSp>
      <p:graphicFrame>
        <p:nvGraphicFramePr>
          <p:cNvPr id="20" name="Content Placeholder 18">
            <a:extLst>
              <a:ext uri="{FF2B5EF4-FFF2-40B4-BE49-F238E27FC236}">
                <a16:creationId xmlns:a16="http://schemas.microsoft.com/office/drawing/2014/main" id="{BA90D9F4-F992-F47C-506D-B576C791E8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403439"/>
              </p:ext>
            </p:extLst>
          </p:nvPr>
        </p:nvGraphicFramePr>
        <p:xfrm>
          <a:off x="343753" y="2861953"/>
          <a:ext cx="6162675" cy="518951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63034">
                  <a:extLst>
                    <a:ext uri="{9D8B030D-6E8A-4147-A177-3AD203B41FA5}">
                      <a16:colId xmlns:a16="http://schemas.microsoft.com/office/drawing/2014/main" val="3885365995"/>
                    </a:ext>
                  </a:extLst>
                </a:gridCol>
                <a:gridCol w="5699641">
                  <a:extLst>
                    <a:ext uri="{9D8B030D-6E8A-4147-A177-3AD203B41FA5}">
                      <a16:colId xmlns:a16="http://schemas.microsoft.com/office/drawing/2014/main" val="2453445613"/>
                    </a:ext>
                  </a:extLst>
                </a:gridCol>
              </a:tblGrid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Individual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139089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Managers 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994810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Leaders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405162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Organization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050102"/>
                  </a:ext>
                </a:extLst>
              </a:tr>
            </a:tbl>
          </a:graphicData>
        </a:graphic>
      </p:graphicFrame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D5F57ECA-8299-68B3-A001-89D8188AC3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Skills for Success: Collaboration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CA487A95-FD87-F240-58DD-A20E9313C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461A4C-1453-7247-9AAE-4D0675A386A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240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65199-1D24-B7A1-7916-C624118A7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788B53A-9F1C-A826-3F66-5DA0162A5D01}"/>
              </a:ext>
            </a:extLst>
          </p:cNvPr>
          <p:cNvGrpSpPr/>
          <p:nvPr/>
        </p:nvGrpSpPr>
        <p:grpSpPr>
          <a:xfrm>
            <a:off x="479451" y="1651974"/>
            <a:ext cx="5943518" cy="1044539"/>
            <a:chOff x="479451" y="2637624"/>
            <a:chExt cx="5943518" cy="104453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C75C911-92AA-A2F7-721C-45F738FADED4}"/>
                </a:ext>
              </a:extLst>
            </p:cNvPr>
            <p:cNvSpPr/>
            <p:nvPr/>
          </p:nvSpPr>
          <p:spPr>
            <a:xfrm>
              <a:off x="479451" y="2673893"/>
              <a:ext cx="5146917" cy="972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-2150690"/>
                <a:satOff val="8409"/>
                <a:lumOff val="-11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Understand that people from different cultures, backgrounds, and abilities can have different customs, values, and ways of thinking and acting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Acknowledge and accept differences among people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Respond without judging 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Adapt to different styles of interaction when possible and appropriate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576E8FA-B50E-9CD6-01EC-8CA80E2027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2637624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2150690"/>
                <a:satOff val="8409"/>
                <a:lumOff val="-118"/>
                <a:alphaOff val="0"/>
              </a:schemeClr>
            </a:fillRef>
            <a:effectRef idx="2">
              <a:schemeClr val="accent2">
                <a:hueOff val="-2150690"/>
                <a:satOff val="8409"/>
                <a:lumOff val="-11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algn="ctr" defTabSz="3250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/>
                <a:t>Value diversity and inclusivity of others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808935EA-EE7C-0B1B-7E15-F7CC3C076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>
            <a:normAutofit/>
          </a:bodyPr>
          <a:lstStyle/>
          <a:p>
            <a:r>
              <a:rPr lang="en-GB" dirty="0"/>
              <a:t>Collaboration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310A3D1-4A38-3CB0-1043-EE8CED23AF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567" y="3140322"/>
            <a:ext cx="6161862" cy="1651734"/>
          </a:xfrm>
        </p:spPr>
        <p:txBody>
          <a:bodyPr/>
          <a:lstStyle/>
          <a:p>
            <a:r>
              <a:rPr lang="en-GB" dirty="0"/>
              <a:t>Value and leverage diversity</a:t>
            </a:r>
          </a:p>
          <a:p>
            <a:pPr lvl="2"/>
            <a:r>
              <a:rPr lang="en-GB" dirty="0"/>
              <a:t>Individual learning to raise awareness and appreciation of others’ input</a:t>
            </a:r>
          </a:p>
          <a:p>
            <a:r>
              <a:rPr lang="en-GB" dirty="0"/>
              <a:t>Adapt to styles</a:t>
            </a:r>
          </a:p>
          <a:p>
            <a:pPr lvl="2"/>
            <a:r>
              <a:rPr lang="en-GB" dirty="0"/>
              <a:t>Individual style assessments and workshops or coaching to apply the findings</a:t>
            </a:r>
          </a:p>
          <a:p>
            <a:pPr lvl="2"/>
            <a:r>
              <a:rPr lang="en-GB" dirty="0"/>
              <a:t>Team-building activities based on styles to explore ways to adapt, better communicate and leverage strengths</a:t>
            </a:r>
          </a:p>
          <a:p>
            <a:endParaRPr lang="en-GB" dirty="0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6E1B8B8E-131F-A688-C5A5-7391CD557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</p:spPr>
        <p:txBody>
          <a:bodyPr/>
          <a:lstStyle/>
          <a:p>
            <a:r>
              <a:rPr lang="en-US" dirty="0"/>
              <a:t>Skills for Success: Collaboration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B24A4A75-3E74-59B8-C338-445572B92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</p:spPr>
        <p:txBody>
          <a:bodyPr/>
          <a:lstStyle/>
          <a:p>
            <a:fld id="{41461A4C-1453-7247-9AAE-4D0675A386A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80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92109-B9B1-79D3-5C7F-B5352A4DC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128C1BE-C74D-E816-D5C6-4018A3FDB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>
            <a:normAutofit/>
          </a:bodyPr>
          <a:lstStyle/>
          <a:p>
            <a:r>
              <a:rPr lang="en-GB" dirty="0"/>
              <a:t>Collaboration</a:t>
            </a:r>
          </a:p>
        </p:txBody>
      </p:sp>
      <p:graphicFrame>
        <p:nvGraphicFramePr>
          <p:cNvPr id="20" name="Content Placeholder 18">
            <a:extLst>
              <a:ext uri="{FF2B5EF4-FFF2-40B4-BE49-F238E27FC236}">
                <a16:creationId xmlns:a16="http://schemas.microsoft.com/office/drawing/2014/main" id="{A9D88131-1083-C8D9-581C-46E6C2C792D7}"/>
              </a:ext>
            </a:extLst>
          </p:cNvPr>
          <p:cNvGraphicFramePr>
            <a:graphicFrameLocks/>
          </p:cNvGraphicFramePr>
          <p:nvPr/>
        </p:nvGraphicFramePr>
        <p:xfrm>
          <a:off x="343753" y="2861953"/>
          <a:ext cx="6162675" cy="518951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63034">
                  <a:extLst>
                    <a:ext uri="{9D8B030D-6E8A-4147-A177-3AD203B41FA5}">
                      <a16:colId xmlns:a16="http://schemas.microsoft.com/office/drawing/2014/main" val="3885365995"/>
                    </a:ext>
                  </a:extLst>
                </a:gridCol>
                <a:gridCol w="5699641">
                  <a:extLst>
                    <a:ext uri="{9D8B030D-6E8A-4147-A177-3AD203B41FA5}">
                      <a16:colId xmlns:a16="http://schemas.microsoft.com/office/drawing/2014/main" val="2453445613"/>
                    </a:ext>
                  </a:extLst>
                </a:gridCol>
              </a:tblGrid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Individual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139089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Managers 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994810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Leaders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405162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Organization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050102"/>
                  </a:ext>
                </a:extLst>
              </a:tr>
            </a:tbl>
          </a:graphicData>
        </a:graphic>
      </p:graphicFrame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8652BA10-809B-B404-B281-7B71B181B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Skills for Success: Collaboration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C7EB6EFD-CEEA-47C2-39AF-43E84F80C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461A4C-1453-7247-9AAE-4D0675A386AC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2DCF3F-AA37-B372-090A-895C8769C0E1}"/>
              </a:ext>
            </a:extLst>
          </p:cNvPr>
          <p:cNvGrpSpPr/>
          <p:nvPr/>
        </p:nvGrpSpPr>
        <p:grpSpPr>
          <a:xfrm>
            <a:off x="479451" y="1651974"/>
            <a:ext cx="5943518" cy="1044539"/>
            <a:chOff x="479451" y="2637624"/>
            <a:chExt cx="5943518" cy="104453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C7B2859-F16B-D147-20FF-A39B078E5A6E}"/>
                </a:ext>
              </a:extLst>
            </p:cNvPr>
            <p:cNvSpPr/>
            <p:nvPr/>
          </p:nvSpPr>
          <p:spPr>
            <a:xfrm>
              <a:off x="479451" y="2673893"/>
              <a:ext cx="5146917" cy="972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-2150690"/>
                <a:satOff val="8409"/>
                <a:lumOff val="-11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Understand that people from different cultures, backgrounds, and abilities can have different customs, values, and ways of thinking and acting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Acknowledge and accept differences among people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Respond without judging 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Adapt to different styles of interaction when possible and appropriate</a:t>
              </a: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E92BA78-7A6C-D91B-200E-42F96B5DFD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2637624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2150690"/>
                <a:satOff val="8409"/>
                <a:lumOff val="-118"/>
                <a:alphaOff val="0"/>
              </a:schemeClr>
            </a:fillRef>
            <a:effectRef idx="2">
              <a:schemeClr val="accent2">
                <a:hueOff val="-2150690"/>
                <a:satOff val="8409"/>
                <a:lumOff val="-11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algn="ctr" defTabSz="3250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/>
                <a:t>Value diversity and inclusivity of others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9769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3C3D2-ED7D-5E05-FE55-EF2F52D22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353CAAF-3EF7-0A9D-623C-19AC4FBFE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>
            <a:normAutofit/>
          </a:bodyPr>
          <a:lstStyle/>
          <a:p>
            <a:r>
              <a:rPr lang="en-GB" dirty="0"/>
              <a:t>Collaboration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5BFD0BF-5EA6-0E09-6D62-AFA9956DEA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567" y="3140322"/>
            <a:ext cx="6161862" cy="656590"/>
          </a:xfrm>
        </p:spPr>
        <p:txBody>
          <a:bodyPr/>
          <a:lstStyle/>
          <a:p>
            <a:r>
              <a:rPr lang="en-GB" dirty="0"/>
              <a:t>Communication and conflict resolution</a:t>
            </a:r>
          </a:p>
          <a:p>
            <a:pPr lvl="2"/>
            <a:r>
              <a:rPr lang="en-GB" dirty="0"/>
              <a:t>Individual approaches to build communication, negotiation and conflict resolution skills</a:t>
            </a:r>
          </a:p>
          <a:p>
            <a:pPr lvl="2"/>
            <a:r>
              <a:rPr lang="en-GB" dirty="0"/>
              <a:t>Targeted or team approaches to effective discussion, debate, and overcoming barriers</a:t>
            </a: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2DC90028-7DEF-EA09-B5C2-2CA03719F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</p:spPr>
        <p:txBody>
          <a:bodyPr/>
          <a:lstStyle/>
          <a:p>
            <a:r>
              <a:rPr lang="en-US" dirty="0"/>
              <a:t>Skills for Success: Collaboration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6E482695-BD8D-9ADB-7EBB-F858600A8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</p:spPr>
        <p:txBody>
          <a:bodyPr/>
          <a:lstStyle/>
          <a:p>
            <a:fld id="{41461A4C-1453-7247-9AAE-4D0675A386AC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43C282-CEA6-81E8-90B9-F12182819E2B}"/>
              </a:ext>
            </a:extLst>
          </p:cNvPr>
          <p:cNvGrpSpPr/>
          <p:nvPr/>
        </p:nvGrpSpPr>
        <p:grpSpPr>
          <a:xfrm>
            <a:off x="479451" y="1652066"/>
            <a:ext cx="5943518" cy="1044539"/>
            <a:chOff x="479451" y="3771316"/>
            <a:chExt cx="5943518" cy="104453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B33CB5A-86AA-2D33-699B-E9CBAE9DA269}"/>
                </a:ext>
              </a:extLst>
            </p:cNvPr>
            <p:cNvSpPr/>
            <p:nvPr/>
          </p:nvSpPr>
          <p:spPr>
            <a:xfrm>
              <a:off x="479451" y="3807585"/>
              <a:ext cx="5146917" cy="972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-4301379"/>
                <a:satOff val="16818"/>
                <a:lumOff val="-23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Engage in productive discussions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Anticipate and address interpersonal barriers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Discuss, negotiate, and resolve difficult interactions in a sensitive</a:t>
              </a:r>
              <a:br>
                <a:rPr lang="en-GB" sz="1000" dirty="0"/>
              </a:br>
              <a:r>
                <a:rPr lang="en-GB" sz="1000" dirty="0"/>
                <a:t>and helpful manner</a:t>
              </a: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C6E82E0-10C9-D86F-42D6-6F7BC60D69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3771316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4301379"/>
                <a:satOff val="16818"/>
                <a:lumOff val="-235"/>
                <a:alphaOff val="0"/>
              </a:schemeClr>
            </a:fillRef>
            <a:effectRef idx="2">
              <a:schemeClr val="accent2">
                <a:hueOff val="-4301379"/>
                <a:satOff val="16818"/>
                <a:lumOff val="-23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algn="ctr" defTabSz="3250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/>
                <a:t>Manage difficult interactions with other people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9296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53B9E-4756-51FB-3A60-BE42D943E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C11EBF5-EAD9-7283-F876-D9A8E9613BB8}"/>
              </a:ext>
            </a:extLst>
          </p:cNvPr>
          <p:cNvGrpSpPr/>
          <p:nvPr/>
        </p:nvGrpSpPr>
        <p:grpSpPr>
          <a:xfrm>
            <a:off x="479451" y="1652066"/>
            <a:ext cx="5943518" cy="1044539"/>
            <a:chOff x="479451" y="3771316"/>
            <a:chExt cx="5943518" cy="104453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90B9911-B7E5-B2B6-84F3-85B379A9AA6F}"/>
                </a:ext>
              </a:extLst>
            </p:cNvPr>
            <p:cNvSpPr/>
            <p:nvPr/>
          </p:nvSpPr>
          <p:spPr>
            <a:xfrm>
              <a:off x="479451" y="3807585"/>
              <a:ext cx="5146917" cy="972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-4301379"/>
                <a:satOff val="16818"/>
                <a:lumOff val="-23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Engage in productive discussions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Anticipate and address interpersonal barriers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Discuss, negotiate, and resolve difficult interactions in a sensitive</a:t>
              </a:r>
              <a:br>
                <a:rPr lang="en-GB" sz="1000" dirty="0"/>
              </a:br>
              <a:r>
                <a:rPr lang="en-GB" sz="1000" dirty="0"/>
                <a:t>and helpful manner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F978252-0578-5C53-15FE-89FE2B8EB3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3771316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4301379"/>
                <a:satOff val="16818"/>
                <a:lumOff val="-235"/>
                <a:alphaOff val="0"/>
              </a:schemeClr>
            </a:fillRef>
            <a:effectRef idx="2">
              <a:schemeClr val="accent2">
                <a:hueOff val="-4301379"/>
                <a:satOff val="16818"/>
                <a:lumOff val="-23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algn="ctr" defTabSz="3250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/>
                <a:t>Manage difficult interactions with other people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8215D257-4680-3BF4-B630-BF1A1841F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>
            <a:normAutofit/>
          </a:bodyPr>
          <a:lstStyle/>
          <a:p>
            <a:r>
              <a:rPr lang="en-GB" dirty="0"/>
              <a:t>Collaboration</a:t>
            </a:r>
          </a:p>
        </p:txBody>
      </p:sp>
      <p:graphicFrame>
        <p:nvGraphicFramePr>
          <p:cNvPr id="20" name="Content Placeholder 18">
            <a:extLst>
              <a:ext uri="{FF2B5EF4-FFF2-40B4-BE49-F238E27FC236}">
                <a16:creationId xmlns:a16="http://schemas.microsoft.com/office/drawing/2014/main" id="{6F0DBB1F-27CD-1C83-632B-AF30F459C957}"/>
              </a:ext>
            </a:extLst>
          </p:cNvPr>
          <p:cNvGraphicFramePr>
            <a:graphicFrameLocks/>
          </p:cNvGraphicFramePr>
          <p:nvPr/>
        </p:nvGraphicFramePr>
        <p:xfrm>
          <a:off x="343753" y="2861953"/>
          <a:ext cx="6162675" cy="518951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63034">
                  <a:extLst>
                    <a:ext uri="{9D8B030D-6E8A-4147-A177-3AD203B41FA5}">
                      <a16:colId xmlns:a16="http://schemas.microsoft.com/office/drawing/2014/main" val="3885365995"/>
                    </a:ext>
                  </a:extLst>
                </a:gridCol>
                <a:gridCol w="5699641">
                  <a:extLst>
                    <a:ext uri="{9D8B030D-6E8A-4147-A177-3AD203B41FA5}">
                      <a16:colId xmlns:a16="http://schemas.microsoft.com/office/drawing/2014/main" val="2453445613"/>
                    </a:ext>
                  </a:extLst>
                </a:gridCol>
              </a:tblGrid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Individual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139089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Managers 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994810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Leaders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405162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Organization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050102"/>
                  </a:ext>
                </a:extLst>
              </a:tr>
            </a:tbl>
          </a:graphicData>
        </a:graphic>
      </p:graphicFrame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9B34DAEB-76CA-74A4-1F6A-5BBED5147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Skills for Success: Collaboration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9BC9AC5B-3A26-8FC7-75E6-958649680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461A4C-1453-7247-9AAE-4D0675A386A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03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1B60D-D3D2-166C-AF0B-BB69F135A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BC65A0C-B4D3-F96C-9C46-AEBE72F97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>
            <a:normAutofit/>
          </a:bodyPr>
          <a:lstStyle/>
          <a:p>
            <a:r>
              <a:rPr lang="en-GB" dirty="0"/>
              <a:t>Collaboration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16AD454-8782-C20A-875F-7B91AE1D79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488" y="3140075"/>
            <a:ext cx="6162675" cy="656590"/>
          </a:xfrm>
        </p:spPr>
        <p:txBody>
          <a:bodyPr/>
          <a:lstStyle/>
          <a:p>
            <a:r>
              <a:rPr lang="en-GB" dirty="0"/>
              <a:t>Create common goals</a:t>
            </a:r>
          </a:p>
          <a:p>
            <a:pPr lvl="2"/>
            <a:r>
              <a:rPr lang="en-GB" dirty="0"/>
              <a:t>Team activity to align goal with organization or division strategy</a:t>
            </a:r>
          </a:p>
          <a:p>
            <a:pPr lvl="2"/>
            <a:r>
              <a:rPr lang="en-GB" dirty="0"/>
              <a:t>Solicit input on goal and steps to achieve it</a:t>
            </a: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CF3794EA-CAA6-209F-540B-8539FEE74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</p:spPr>
        <p:txBody>
          <a:bodyPr/>
          <a:lstStyle/>
          <a:p>
            <a:r>
              <a:rPr lang="en-US" dirty="0"/>
              <a:t>Skills for Success: Collaboration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7265A026-995C-8521-8098-53B29CE6A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</p:spPr>
        <p:txBody>
          <a:bodyPr/>
          <a:lstStyle/>
          <a:p>
            <a:fld id="{41461A4C-1453-7247-9AAE-4D0675A386AC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7CD6C6-F828-D7AD-D1BF-FC023E2AF600}"/>
              </a:ext>
            </a:extLst>
          </p:cNvPr>
          <p:cNvGrpSpPr/>
          <p:nvPr/>
        </p:nvGrpSpPr>
        <p:grpSpPr>
          <a:xfrm>
            <a:off x="475960" y="1656283"/>
            <a:ext cx="5947009" cy="1044539"/>
            <a:chOff x="475960" y="4905008"/>
            <a:chExt cx="5947009" cy="104453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1CACB20-2B7D-D65A-4877-509DF6A67161}"/>
                </a:ext>
              </a:extLst>
            </p:cNvPr>
            <p:cNvSpPr/>
            <p:nvPr/>
          </p:nvSpPr>
          <p:spPr>
            <a:xfrm>
              <a:off x="475960" y="4941277"/>
              <a:ext cx="5146917" cy="972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-6452069"/>
                <a:satOff val="25227"/>
                <a:lumOff val="-35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87313" lvl="1" indent="-87313" defTabSz="400050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har char="•"/>
              </a:pPr>
              <a:r>
                <a:rPr lang="en-GB" sz="1000" dirty="0"/>
                <a:t>Acknowledge roles of yourself and others</a:t>
              </a:r>
            </a:p>
            <a:p>
              <a:pPr marL="87313" lvl="1" indent="-87313" defTabSz="400050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har char="•"/>
              </a:pPr>
              <a:r>
                <a:rPr lang="en-GB" sz="1000" dirty="0"/>
                <a:t>Understand and adapt to needs, strengths, and weaknesses of others</a:t>
              </a:r>
            </a:p>
            <a:p>
              <a:pPr marL="87313" lvl="1" indent="-87313" defTabSz="400050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har char="•"/>
              </a:pPr>
              <a:r>
                <a:rPr lang="en-GB" sz="1000" dirty="0"/>
                <a:t>Support others through coaching, mentoring, and motivating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4232C83-557D-E67B-5D8F-63EE172C3D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4905008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6452069"/>
                <a:satOff val="25227"/>
                <a:lumOff val="-353"/>
                <a:alphaOff val="0"/>
              </a:schemeClr>
            </a:fillRef>
            <a:effectRef idx="2">
              <a:schemeClr val="accent2">
                <a:hueOff val="-6452069"/>
                <a:satOff val="25227"/>
                <a:lumOff val="-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algn="ctr" defTabSz="3250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dirty="0"/>
                <a:t>Facilitate an environment where you can collaborate with others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6677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5F3A8-C181-3E12-EFF0-142DCA5E9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272DB47-3496-FE1D-35EC-F0DE840CCD3F}"/>
              </a:ext>
            </a:extLst>
          </p:cNvPr>
          <p:cNvGrpSpPr/>
          <p:nvPr/>
        </p:nvGrpSpPr>
        <p:grpSpPr>
          <a:xfrm>
            <a:off x="475960" y="1656283"/>
            <a:ext cx="5947009" cy="1044539"/>
            <a:chOff x="475960" y="4905008"/>
            <a:chExt cx="5947009" cy="104453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E8CB089-B532-9B6C-3093-9D830DD9C577}"/>
                </a:ext>
              </a:extLst>
            </p:cNvPr>
            <p:cNvSpPr/>
            <p:nvPr/>
          </p:nvSpPr>
          <p:spPr>
            <a:xfrm>
              <a:off x="475960" y="4941277"/>
              <a:ext cx="5146917" cy="972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-6452069"/>
                <a:satOff val="25227"/>
                <a:lumOff val="-35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87313" lvl="1" indent="-87313" defTabSz="400050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har char="•"/>
              </a:pPr>
              <a:r>
                <a:rPr lang="en-GB" sz="1000" dirty="0"/>
                <a:t>Acknowledge roles of yourself and others</a:t>
              </a:r>
            </a:p>
            <a:p>
              <a:pPr marL="87313" lvl="1" indent="-87313" defTabSz="400050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har char="•"/>
              </a:pPr>
              <a:r>
                <a:rPr lang="en-GB" sz="1000" dirty="0"/>
                <a:t>Understand and adapt to needs, strengths, and weaknesses of others</a:t>
              </a:r>
            </a:p>
            <a:p>
              <a:pPr marL="87313" lvl="1" indent="-87313" defTabSz="400050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har char="•"/>
              </a:pPr>
              <a:r>
                <a:rPr lang="en-GB" sz="1000" dirty="0"/>
                <a:t>Support others through coaching, mentoring, and motivating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DFD6884-407D-CAF0-DE40-CDFDA9F790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4905008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6452069"/>
                <a:satOff val="25227"/>
                <a:lumOff val="-353"/>
                <a:alphaOff val="0"/>
              </a:schemeClr>
            </a:fillRef>
            <a:effectRef idx="2">
              <a:schemeClr val="accent2">
                <a:hueOff val="-6452069"/>
                <a:satOff val="25227"/>
                <a:lumOff val="-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algn="ctr" defTabSz="3250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/>
                <a:t>Facilitate an environment where you can collaborate with others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B7F5935-BF6A-5024-05DC-F625779C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>
            <a:normAutofit/>
          </a:bodyPr>
          <a:lstStyle/>
          <a:p>
            <a:r>
              <a:rPr lang="en-GB" dirty="0"/>
              <a:t>Collaboration</a:t>
            </a:r>
          </a:p>
        </p:txBody>
      </p:sp>
      <p:graphicFrame>
        <p:nvGraphicFramePr>
          <p:cNvPr id="20" name="Content Placeholder 18">
            <a:extLst>
              <a:ext uri="{FF2B5EF4-FFF2-40B4-BE49-F238E27FC236}">
                <a16:creationId xmlns:a16="http://schemas.microsoft.com/office/drawing/2014/main" id="{CBDED0E5-285E-123E-E04E-2DD48F3BC2FA}"/>
              </a:ext>
            </a:extLst>
          </p:cNvPr>
          <p:cNvGraphicFramePr>
            <a:graphicFrameLocks/>
          </p:cNvGraphicFramePr>
          <p:nvPr/>
        </p:nvGraphicFramePr>
        <p:xfrm>
          <a:off x="343753" y="2861953"/>
          <a:ext cx="6162675" cy="518951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63034">
                  <a:extLst>
                    <a:ext uri="{9D8B030D-6E8A-4147-A177-3AD203B41FA5}">
                      <a16:colId xmlns:a16="http://schemas.microsoft.com/office/drawing/2014/main" val="3885365995"/>
                    </a:ext>
                  </a:extLst>
                </a:gridCol>
                <a:gridCol w="5699641">
                  <a:extLst>
                    <a:ext uri="{9D8B030D-6E8A-4147-A177-3AD203B41FA5}">
                      <a16:colId xmlns:a16="http://schemas.microsoft.com/office/drawing/2014/main" val="2453445613"/>
                    </a:ext>
                  </a:extLst>
                </a:gridCol>
              </a:tblGrid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Individual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139089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Managers 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994810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Leaders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405162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Organization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050102"/>
                  </a:ext>
                </a:extLst>
              </a:tr>
            </a:tbl>
          </a:graphicData>
        </a:graphic>
      </p:graphicFrame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F8855BF0-762A-6C4E-74B4-05C6571D2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Skills for Success: Collaboration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C5A0ADA3-FDC5-E408-D4C7-1B5EA73E6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461A4C-1453-7247-9AAE-4D0675A386A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755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1B25F-F86E-CBC3-0151-DC8FC5CA6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5198B47-2A47-024F-471B-C8DD7583A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>
            <a:normAutofit/>
          </a:bodyPr>
          <a:lstStyle/>
          <a:p>
            <a:r>
              <a:rPr lang="en-GB" dirty="0"/>
              <a:t>Collaboration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EDEB779-6FDA-9967-8C54-008DA372B0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488" y="3140075"/>
            <a:ext cx="6162675" cy="656590"/>
          </a:xfrm>
        </p:spPr>
        <p:txBody>
          <a:bodyPr/>
          <a:lstStyle/>
          <a:p>
            <a:r>
              <a:rPr lang="en-GB" dirty="0"/>
              <a:t>Create common goals</a:t>
            </a:r>
          </a:p>
          <a:p>
            <a:pPr lvl="2"/>
            <a:r>
              <a:rPr lang="en-GB" dirty="0"/>
              <a:t>Team activity to align goal with organization or division strategy</a:t>
            </a:r>
          </a:p>
          <a:p>
            <a:pPr lvl="2"/>
            <a:r>
              <a:rPr lang="en-GB" dirty="0"/>
              <a:t>Solicit input on goal and steps to achieve it</a:t>
            </a: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F797FF1C-4DEA-B0CC-9664-976F14BEE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</p:spPr>
        <p:txBody>
          <a:bodyPr/>
          <a:lstStyle/>
          <a:p>
            <a:r>
              <a:rPr lang="en-US" dirty="0"/>
              <a:t>Skills for Success: Collaboration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56FD8BE8-8D5F-B424-BB24-8FD0EC2DF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</p:spPr>
        <p:txBody>
          <a:bodyPr/>
          <a:lstStyle/>
          <a:p>
            <a:fld id="{41461A4C-1453-7247-9AAE-4D0675A386AC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7643B9-311B-C70F-EDF2-9796880DBA5F}"/>
              </a:ext>
            </a:extLst>
          </p:cNvPr>
          <p:cNvGrpSpPr/>
          <p:nvPr/>
        </p:nvGrpSpPr>
        <p:grpSpPr>
          <a:xfrm>
            <a:off x="472469" y="1668575"/>
            <a:ext cx="5950500" cy="1044539"/>
            <a:chOff x="472469" y="6038700"/>
            <a:chExt cx="5950500" cy="104453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56627A8-97ED-E12A-D854-D6E172572ED0}"/>
                </a:ext>
              </a:extLst>
            </p:cNvPr>
            <p:cNvSpPr/>
            <p:nvPr/>
          </p:nvSpPr>
          <p:spPr>
            <a:xfrm>
              <a:off x="472469" y="6074969"/>
              <a:ext cx="5146917" cy="972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-8602758"/>
                <a:satOff val="33636"/>
                <a:lumOff val="-47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Take responsibility to make contributions and complete tasks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Consult and share with others when needed and appropriate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Ensure opportunities for others to contribute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Assess and mitigate risks and manage resources. For example: via system thinking</a:t>
              </a: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DCC0569-EB57-A1A5-9B94-349626EFA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6038700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8602758"/>
                <a:satOff val="33636"/>
                <a:lumOff val="-470"/>
                <a:alphaOff val="0"/>
              </a:schemeClr>
            </a:fillRef>
            <a:effectRef idx="2">
              <a:schemeClr val="accent2">
                <a:hueOff val="-8602758"/>
                <a:satOff val="33636"/>
                <a:lumOff val="-47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algn="ctr" defTabSz="3250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/>
                <a:t>Achieve a common goal with others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1739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2BA6C-8C55-9146-B76B-EB177DC9F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037263-A426-CCEF-4C18-4699AE8F1204}"/>
              </a:ext>
            </a:extLst>
          </p:cNvPr>
          <p:cNvGrpSpPr/>
          <p:nvPr/>
        </p:nvGrpSpPr>
        <p:grpSpPr>
          <a:xfrm>
            <a:off x="472469" y="1668575"/>
            <a:ext cx="5950500" cy="1044539"/>
            <a:chOff x="472469" y="6038700"/>
            <a:chExt cx="5950500" cy="104453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F7FA81C-2104-DDF2-FD40-67F3323B00AC}"/>
                </a:ext>
              </a:extLst>
            </p:cNvPr>
            <p:cNvSpPr/>
            <p:nvPr/>
          </p:nvSpPr>
          <p:spPr>
            <a:xfrm>
              <a:off x="472469" y="6074969"/>
              <a:ext cx="5146917" cy="972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-8602758"/>
                <a:satOff val="33636"/>
                <a:lumOff val="-47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Take responsibility to make contributions and complete tasks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Consult and share with others when needed and appropriate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Ensure opportunities for others to contribute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Assess and mitigate risks and manage resources. For example: via system thinking</a:t>
              </a: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DA15CBE-E6FB-9115-D231-CCF02B602B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6038700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8602758"/>
                <a:satOff val="33636"/>
                <a:lumOff val="-470"/>
                <a:alphaOff val="0"/>
              </a:schemeClr>
            </a:fillRef>
            <a:effectRef idx="2">
              <a:schemeClr val="accent2">
                <a:hueOff val="-8602758"/>
                <a:satOff val="33636"/>
                <a:lumOff val="-47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algn="ctr" defTabSz="3250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/>
                <a:t>Achieve a common goal with others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33F3C96F-CECC-AB59-534F-85797C81D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>
            <a:normAutofit/>
          </a:bodyPr>
          <a:lstStyle/>
          <a:p>
            <a:r>
              <a:rPr lang="en-GB" dirty="0"/>
              <a:t>Collaboration</a:t>
            </a:r>
          </a:p>
        </p:txBody>
      </p:sp>
      <p:graphicFrame>
        <p:nvGraphicFramePr>
          <p:cNvPr id="20" name="Content Placeholder 18">
            <a:extLst>
              <a:ext uri="{FF2B5EF4-FFF2-40B4-BE49-F238E27FC236}">
                <a16:creationId xmlns:a16="http://schemas.microsoft.com/office/drawing/2014/main" id="{4EB26490-0375-EFC0-FD4D-50952ED871B3}"/>
              </a:ext>
            </a:extLst>
          </p:cNvPr>
          <p:cNvGraphicFramePr>
            <a:graphicFrameLocks/>
          </p:cNvGraphicFramePr>
          <p:nvPr/>
        </p:nvGraphicFramePr>
        <p:xfrm>
          <a:off x="343753" y="2861953"/>
          <a:ext cx="6162675" cy="518951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63034">
                  <a:extLst>
                    <a:ext uri="{9D8B030D-6E8A-4147-A177-3AD203B41FA5}">
                      <a16:colId xmlns:a16="http://schemas.microsoft.com/office/drawing/2014/main" val="3885365995"/>
                    </a:ext>
                  </a:extLst>
                </a:gridCol>
                <a:gridCol w="5699641">
                  <a:extLst>
                    <a:ext uri="{9D8B030D-6E8A-4147-A177-3AD203B41FA5}">
                      <a16:colId xmlns:a16="http://schemas.microsoft.com/office/drawing/2014/main" val="2453445613"/>
                    </a:ext>
                  </a:extLst>
                </a:gridCol>
              </a:tblGrid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Individual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139089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Managers 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994810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Leaders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405162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Organization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050102"/>
                  </a:ext>
                </a:extLst>
              </a:tr>
            </a:tbl>
          </a:graphicData>
        </a:graphic>
      </p:graphicFrame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FC63C6F7-3083-BF6B-3F12-D6F81ED525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Skills for Success: Collaboration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FED5A3D3-F302-A517-C016-E52013196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461A4C-1453-7247-9AAE-4D0675A386A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23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EB997-4DA6-409A-DEF4-B6B234DAD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D59F192-1780-D358-2042-6B2D994B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>
            <a:normAutofit/>
          </a:bodyPr>
          <a:lstStyle/>
          <a:p>
            <a:r>
              <a:rPr lang="en-GB" dirty="0"/>
              <a:t>Collaboration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4027590-263B-43BE-4214-E535620746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488" y="3140075"/>
            <a:ext cx="6162675" cy="892552"/>
          </a:xfrm>
        </p:spPr>
        <p:txBody>
          <a:bodyPr/>
          <a:lstStyle/>
          <a:p>
            <a:r>
              <a:rPr lang="en-GB" dirty="0"/>
              <a:t>Evaluation and feedback</a:t>
            </a:r>
          </a:p>
          <a:p>
            <a:pPr lvl="2"/>
            <a:r>
              <a:rPr lang="en-GB" dirty="0"/>
              <a:t>Individual development on evaluation, feedback and coaching</a:t>
            </a:r>
          </a:p>
          <a:p>
            <a:pPr lvl="2"/>
            <a:r>
              <a:rPr lang="en-GB" dirty="0"/>
              <a:t>Team lessons learned, do more, do better</a:t>
            </a:r>
          </a:p>
          <a:p>
            <a:pPr lvl="4"/>
            <a:endParaRPr lang="en-GB" dirty="0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78EA94E1-032D-8D51-7343-90346DCF7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</p:spPr>
        <p:txBody>
          <a:bodyPr/>
          <a:lstStyle/>
          <a:p>
            <a:r>
              <a:rPr lang="en-US" dirty="0"/>
              <a:t>Skills for Success: Collaboration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742473FC-4740-1FC4-1F37-EAF5FC06F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</p:spPr>
        <p:txBody>
          <a:bodyPr/>
          <a:lstStyle/>
          <a:p>
            <a:fld id="{41461A4C-1453-7247-9AAE-4D0675A386AC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0377C16-4F47-42BE-39F3-DB3E79AC47E0}"/>
              </a:ext>
            </a:extLst>
          </p:cNvPr>
          <p:cNvGrpSpPr/>
          <p:nvPr/>
        </p:nvGrpSpPr>
        <p:grpSpPr>
          <a:xfrm>
            <a:off x="475960" y="1668185"/>
            <a:ext cx="5947009" cy="1044539"/>
            <a:chOff x="475960" y="7172390"/>
            <a:chExt cx="5947009" cy="104453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A449C6E-DB82-7699-69CC-CBE006EA00F2}"/>
                </a:ext>
              </a:extLst>
            </p:cNvPr>
            <p:cNvSpPr/>
            <p:nvPr/>
          </p:nvSpPr>
          <p:spPr>
            <a:xfrm>
              <a:off x="475960" y="7208659"/>
              <a:ext cx="5146917" cy="972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-10753447"/>
                <a:satOff val="42045"/>
                <a:lumOff val="-58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87313" lvl="1" indent="-87313" defTabSz="400050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har char="•"/>
              </a:pPr>
              <a:r>
                <a:rPr lang="en-GB" sz="1000" dirty="0"/>
                <a:t>Reflect on team performance</a:t>
              </a:r>
            </a:p>
            <a:p>
              <a:pPr marL="87313" lvl="1" indent="-87313" defTabSz="400050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har char="•"/>
              </a:pPr>
              <a:r>
                <a:rPr lang="en-GB" sz="1000" dirty="0"/>
                <a:t>Make constructive suggestions for improvement</a:t>
              </a:r>
            </a:p>
            <a:p>
              <a:pPr marL="87313" lvl="1" indent="-87313" defTabSz="400050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har char="•"/>
              </a:pPr>
              <a:r>
                <a:rPr lang="en-GB" sz="1000" dirty="0"/>
                <a:t>Use feedback constructively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A149A26-98DB-BAEF-6B67-9776BB445B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7172390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0753447"/>
                <a:satOff val="42045"/>
                <a:lumOff val="-588"/>
                <a:alphaOff val="0"/>
              </a:schemeClr>
            </a:fillRef>
            <a:effectRef idx="2">
              <a:schemeClr val="accent2">
                <a:hueOff val="-10753447"/>
                <a:satOff val="42045"/>
                <a:lumOff val="-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algn="ctr" defTabSz="3250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/>
                <a:t>Reflect and improve on teamwork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3915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AA827-3818-7621-05A8-06AB62840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0C898E1-0C99-B080-735F-183CC22A8D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About</a:t>
            </a:r>
            <a:br>
              <a:rPr lang="en-GB" dirty="0"/>
            </a:br>
            <a:r>
              <a:rPr lang="en-GB" dirty="0"/>
              <a:t>skills for success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D22637-3340-942B-0743-8E705D6618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244218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C8FD0-2168-EA7D-AD63-DB22C7C29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2DEFFC-CFD4-A7E9-09B1-2C0984EC52C6}"/>
              </a:ext>
            </a:extLst>
          </p:cNvPr>
          <p:cNvGrpSpPr/>
          <p:nvPr/>
        </p:nvGrpSpPr>
        <p:grpSpPr>
          <a:xfrm>
            <a:off x="475960" y="1668185"/>
            <a:ext cx="5947009" cy="1044539"/>
            <a:chOff x="475960" y="7172390"/>
            <a:chExt cx="5947009" cy="104453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B37B3B3-08B7-CFD1-E8EF-CA9122F0F68F}"/>
                </a:ext>
              </a:extLst>
            </p:cNvPr>
            <p:cNvSpPr/>
            <p:nvPr/>
          </p:nvSpPr>
          <p:spPr>
            <a:xfrm>
              <a:off x="475960" y="7208659"/>
              <a:ext cx="5146917" cy="972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-10753447"/>
                <a:satOff val="42045"/>
                <a:lumOff val="-58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87313" lvl="1" indent="-87313" defTabSz="400050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har char="•"/>
              </a:pPr>
              <a:r>
                <a:rPr lang="en-GB" sz="1000" dirty="0"/>
                <a:t>Reflect on team performance</a:t>
              </a:r>
            </a:p>
            <a:p>
              <a:pPr marL="87313" lvl="1" indent="-87313" defTabSz="400050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har char="•"/>
              </a:pPr>
              <a:r>
                <a:rPr lang="en-GB" sz="1000" dirty="0"/>
                <a:t>Make constructive suggestions for improvement</a:t>
              </a:r>
            </a:p>
            <a:p>
              <a:pPr marL="87313" lvl="1" indent="-87313" defTabSz="400050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har char="•"/>
              </a:pPr>
              <a:r>
                <a:rPr lang="en-GB" sz="1000" dirty="0"/>
                <a:t>Use feedback constructively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97329FC-1F72-C92F-CEBC-84288A333E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7172390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0753447"/>
                <a:satOff val="42045"/>
                <a:lumOff val="-588"/>
                <a:alphaOff val="0"/>
              </a:schemeClr>
            </a:fillRef>
            <a:effectRef idx="2">
              <a:schemeClr val="accent2">
                <a:hueOff val="-10753447"/>
                <a:satOff val="42045"/>
                <a:lumOff val="-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algn="ctr" defTabSz="3250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/>
                <a:t>Reflect and improve on teamwork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DB86F9B2-8961-DD93-AD83-D9BDC0E5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>
            <a:normAutofit/>
          </a:bodyPr>
          <a:lstStyle/>
          <a:p>
            <a:r>
              <a:rPr lang="en-GB" dirty="0"/>
              <a:t>Collaboration</a:t>
            </a:r>
          </a:p>
        </p:txBody>
      </p:sp>
      <p:graphicFrame>
        <p:nvGraphicFramePr>
          <p:cNvPr id="20" name="Content Placeholder 18">
            <a:extLst>
              <a:ext uri="{FF2B5EF4-FFF2-40B4-BE49-F238E27FC236}">
                <a16:creationId xmlns:a16="http://schemas.microsoft.com/office/drawing/2014/main" id="{B1755F6A-4D8C-BDEF-FD8C-326F5DAA6322}"/>
              </a:ext>
            </a:extLst>
          </p:cNvPr>
          <p:cNvGraphicFramePr>
            <a:graphicFrameLocks/>
          </p:cNvGraphicFramePr>
          <p:nvPr/>
        </p:nvGraphicFramePr>
        <p:xfrm>
          <a:off x="343753" y="2861953"/>
          <a:ext cx="6162675" cy="518951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63034">
                  <a:extLst>
                    <a:ext uri="{9D8B030D-6E8A-4147-A177-3AD203B41FA5}">
                      <a16:colId xmlns:a16="http://schemas.microsoft.com/office/drawing/2014/main" val="3885365995"/>
                    </a:ext>
                  </a:extLst>
                </a:gridCol>
                <a:gridCol w="5699641">
                  <a:extLst>
                    <a:ext uri="{9D8B030D-6E8A-4147-A177-3AD203B41FA5}">
                      <a16:colId xmlns:a16="http://schemas.microsoft.com/office/drawing/2014/main" val="2453445613"/>
                    </a:ext>
                  </a:extLst>
                </a:gridCol>
              </a:tblGrid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Individual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139089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Managers 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994810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Leaders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405162"/>
                  </a:ext>
                </a:extLst>
              </a:tr>
              <a:tr h="1297379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Organization</a:t>
                      </a:r>
                    </a:p>
                  </a:txBody>
                  <a:tcPr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050102"/>
                  </a:ext>
                </a:extLst>
              </a:tr>
            </a:tbl>
          </a:graphicData>
        </a:graphic>
      </p:graphicFrame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723201F3-1715-42E1-E304-5695FFE83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Skills for Success: Collaboration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C78A0245-D887-960A-CC56-7E7DB3157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461A4C-1453-7247-9AAE-4D0675A386A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73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77062-6F6B-2DDD-654B-14928D1C9B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Skills for success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21D667-0F28-72BF-5741-FF1D1664CD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841148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238A3-8A68-0F39-B47D-CDF8256D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Skills for Success Website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F977B31-B431-BABA-C629-AA0EEC4AB1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471427"/>
              </p:ext>
            </p:extLst>
          </p:nvPr>
        </p:nvGraphicFramePr>
        <p:xfrm>
          <a:off x="350838" y="1657350"/>
          <a:ext cx="6156324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628">
                  <a:extLst>
                    <a:ext uri="{9D8B030D-6E8A-4147-A177-3AD203B41FA5}">
                      <a16:colId xmlns:a16="http://schemas.microsoft.com/office/drawing/2014/main" val="3268962642"/>
                    </a:ext>
                  </a:extLst>
                </a:gridCol>
                <a:gridCol w="3876696">
                  <a:extLst>
                    <a:ext uri="{9D8B030D-6E8A-4147-A177-3AD203B41FA5}">
                      <a16:colId xmlns:a16="http://schemas.microsoft.com/office/drawing/2014/main" val="1576706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 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263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Skills for Success 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hlinkClick r:id="rId3"/>
                        </a:rPr>
                        <a:t>https://www.canada.ca/en/services/jobs/training/initiatives/skills-success.html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167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Definitions, components and behaviours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hlinkClick r:id="rId4"/>
                        </a:rPr>
                        <a:t>https://www.canada.ca/en/services/jobs/training/initiatives/skills-success/learning-steps.html#collaboration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41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Searchable assessment and training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hlinkClick r:id="rId5"/>
                        </a:rPr>
                        <a:t>https://www.canada.ca/en/services/jobs/training/initiatives/skills-success/tools.html?category=Individual&amp;type=Training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651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Post-learning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hlinkClick r:id="rId6"/>
                        </a:rPr>
                        <a:t>https://immplus.ca/snapshot/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9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Practitioner tools &amp;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hlinkClick r:id="rId7"/>
                        </a:rPr>
                        <a:t>https://sfs-tools.ca/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060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UP Skills for Work resources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hlinkClick r:id="rId8"/>
                        </a:rPr>
                        <a:t>https://upskillsforwork.ca/resources/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664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I4PL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The </a:t>
                      </a:r>
                      <a:r>
                        <a:rPr lang="en-GB" sz="1200" dirty="0" err="1"/>
                        <a:t>powerpoint</a:t>
                      </a:r>
                      <a:r>
                        <a:rPr lang="en-GB" sz="1200" dirty="0"/>
                        <a:t> and workbook will be hosted on a microsite for your future use.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832169"/>
                  </a:ext>
                </a:extLst>
              </a:tr>
            </a:tbl>
          </a:graphicData>
        </a:graphic>
      </p:graphicFrame>
      <p:sp>
        <p:nvSpPr>
          <p:cNvPr id="6" name="Footer Placeholder 27">
            <a:extLst>
              <a:ext uri="{FF2B5EF4-FFF2-40B4-BE49-F238E27FC236}">
                <a16:creationId xmlns:a16="http://schemas.microsoft.com/office/drawing/2014/main" id="{E993ECF7-BD4B-F6D3-9DFB-B3BA9D5DD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</p:spPr>
        <p:txBody>
          <a:bodyPr/>
          <a:lstStyle/>
          <a:p>
            <a:r>
              <a:rPr lang="en-US" dirty="0"/>
              <a:t>Skills for Success: Collaboration</a:t>
            </a:r>
          </a:p>
        </p:txBody>
      </p:sp>
      <p:sp>
        <p:nvSpPr>
          <p:cNvPr id="7" name="Slide Number Placeholder 28">
            <a:extLst>
              <a:ext uri="{FF2B5EF4-FFF2-40B4-BE49-F238E27FC236}">
                <a16:creationId xmlns:a16="http://schemas.microsoft.com/office/drawing/2014/main" id="{1CDADC96-49FD-5D53-2E9F-A8820C874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</p:spPr>
        <p:txBody>
          <a:bodyPr/>
          <a:lstStyle/>
          <a:p>
            <a:fld id="{41461A4C-1453-7247-9AAE-4D0675A386A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15500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2E43C3-6E31-1908-E258-10B93B3562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Skills for success </a:t>
            </a:r>
            <a:br>
              <a:rPr lang="en-GB" dirty="0"/>
            </a:br>
            <a:r>
              <a:rPr lang="en-GB" dirty="0"/>
              <a:t>badges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BE031E5-2C88-4DA8-3C00-AE44B07F05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582970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9842E0-E2B5-A033-2BAA-D77844A48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>
            <a:normAutofit/>
          </a:bodyPr>
          <a:lstStyle/>
          <a:p>
            <a:r>
              <a:rPr lang="en-GB" dirty="0"/>
              <a:t>Learning Provider badge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7FB6FD-BE7A-E95E-17D8-3CCC5FE19B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2502" y="1848803"/>
            <a:ext cx="3844011" cy="1105559"/>
          </a:xfrm>
        </p:spPr>
        <p:txBody>
          <a:bodyPr/>
          <a:lstStyle/>
          <a:p>
            <a:r>
              <a:rPr lang="en-GB" dirty="0"/>
              <a:t>You can proudly post this badge, and gain 8 continuing education credits for this program.</a:t>
            </a:r>
          </a:p>
          <a:p>
            <a:endParaRPr lang="en-GB" dirty="0"/>
          </a:p>
          <a:p>
            <a:r>
              <a:rPr lang="en-GB" dirty="0"/>
              <a:t>Two requirements:</a:t>
            </a:r>
          </a:p>
          <a:p>
            <a:pPr lvl="1"/>
            <a:r>
              <a:rPr lang="en-GB" dirty="0"/>
              <a:t>Participation in this workshop</a:t>
            </a:r>
          </a:p>
          <a:p>
            <a:pPr lvl="1"/>
            <a:r>
              <a:rPr lang="en-GB" dirty="0"/>
              <a:t>Completion of a small assignment detailing your implementation plan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419A1-C957-9231-1D85-AEC56499B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</p:spPr>
        <p:txBody>
          <a:bodyPr/>
          <a:lstStyle/>
          <a:p>
            <a:r>
              <a:rPr lang="en-US" dirty="0"/>
              <a:t>Skills for Success: Collaboration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761B1-975A-3224-0A90-47D9E37CD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</p:spPr>
        <p:txBody>
          <a:bodyPr/>
          <a:lstStyle/>
          <a:p>
            <a:fld id="{41461A4C-1453-7247-9AAE-4D0675A386A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B2219DB-C00A-7AD4-759F-BA24A5B45A34}"/>
              </a:ext>
            </a:extLst>
          </p:cNvPr>
          <p:cNvSpPr txBox="1">
            <a:spLocks/>
          </p:cNvSpPr>
          <p:nvPr/>
        </p:nvSpPr>
        <p:spPr>
          <a:xfrm>
            <a:off x="344566" y="4171603"/>
            <a:ext cx="6041947" cy="175432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rgbClr val="00BCB4"/>
              </a:buClr>
              <a:buFont typeface="Arial"/>
              <a:buNone/>
              <a:tabLst/>
              <a:defRPr sz="12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 marL="227702" indent="-177697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2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 marL="402719" indent="-153587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1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 marL="557198" indent="-154481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2"/>
              </a:buClr>
              <a:buFont typeface="Arial"/>
              <a:buChar char="•"/>
              <a:tabLst/>
              <a:defRPr sz="10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4pPr>
            <a:lvl5pPr marL="705428" indent="-148229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2"/>
              </a:buClr>
              <a:buFont typeface="Arial"/>
              <a:buChar char="•"/>
              <a:tabLst/>
              <a:defRPr sz="10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5pPr>
            <a:lvl6pPr marL="1414427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4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Visit </a:t>
            </a:r>
            <a:r>
              <a:rPr lang="en-GB" dirty="0" err="1">
                <a:hlinkClick r:id="rId3"/>
              </a:rPr>
              <a:t>CanCred</a:t>
            </a:r>
            <a:r>
              <a:rPr lang="en-GB" dirty="0"/>
              <a:t> to provide responses to the following:</a:t>
            </a:r>
          </a:p>
          <a:p>
            <a:pPr lvl="1"/>
            <a:r>
              <a:rPr lang="en-GB" dirty="0"/>
              <a:t>The greatest benefit my organization will enjoy as a result of improved Collaboration is…</a:t>
            </a:r>
          </a:p>
          <a:p>
            <a:pPr lvl="1"/>
            <a:r>
              <a:rPr lang="en-GB" dirty="0"/>
              <a:t>Our most significant organizational barriers to developing Collaboration are…</a:t>
            </a:r>
          </a:p>
          <a:p>
            <a:pPr lvl="1"/>
            <a:r>
              <a:rPr lang="en-GB" dirty="0"/>
              <a:t>The organizational structures we need to address to support Collaboration are…</a:t>
            </a:r>
          </a:p>
          <a:p>
            <a:pPr lvl="1"/>
            <a:r>
              <a:rPr lang="en-GB" dirty="0"/>
              <a:t>My plan for increasing Collaboration in my organization</a:t>
            </a:r>
          </a:p>
          <a:p>
            <a:pPr lvl="2"/>
            <a:r>
              <a:rPr lang="en-GB" dirty="0"/>
              <a:t>PDF file upload</a:t>
            </a:r>
          </a:p>
          <a:p>
            <a:pPr lvl="2"/>
            <a:r>
              <a:rPr lang="en-GB" dirty="0"/>
              <a:t>Be sure to identify approaches for development at various levels</a:t>
            </a:r>
          </a:p>
        </p:txBody>
      </p:sp>
    </p:spTree>
    <p:extLst>
      <p:ext uri="{BB962C8B-B14F-4D97-AF65-F5344CB8AC3E}">
        <p14:creationId xmlns:p14="http://schemas.microsoft.com/office/powerpoint/2010/main" val="64643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99F0B-FFDC-6633-BDF7-A77FF296D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9E5C21-22C0-0FB5-2A44-F76D43554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Issuing badges to your learners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2FBEBB-D761-E6AE-D2C3-4207366333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2417" y="1620598"/>
            <a:ext cx="3844011" cy="1682512"/>
          </a:xfrm>
        </p:spPr>
        <p:txBody>
          <a:bodyPr/>
          <a:lstStyle/>
          <a:p>
            <a:r>
              <a:rPr lang="en-GB" dirty="0"/>
              <a:t>The programs you implement should ensure learners are able to:</a:t>
            </a:r>
          </a:p>
          <a:p>
            <a:pPr lvl="1"/>
            <a:r>
              <a:rPr lang="en-GB" dirty="0"/>
              <a:t>Articulate the benefits of Collaboration for their team, the organization and themselves</a:t>
            </a:r>
          </a:p>
          <a:p>
            <a:pPr lvl="1"/>
            <a:r>
              <a:rPr lang="en-GB" dirty="0"/>
              <a:t>Identify individual barriers to developing collaboration</a:t>
            </a:r>
          </a:p>
          <a:p>
            <a:pPr lvl="1"/>
            <a:r>
              <a:rPr lang="en-GB" dirty="0"/>
              <a:t>Determine what is needed to support collaboration</a:t>
            </a:r>
          </a:p>
          <a:p>
            <a:pPr lvl="1"/>
            <a:r>
              <a:rPr lang="en-GB" dirty="0"/>
              <a:t>Develop strategies for being more collaborative in various situations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C684898-9E27-3B33-A80B-DB676AC9DCA1}"/>
              </a:ext>
            </a:extLst>
          </p:cNvPr>
          <p:cNvSpPr txBox="1">
            <a:spLocks/>
          </p:cNvSpPr>
          <p:nvPr/>
        </p:nvSpPr>
        <p:spPr>
          <a:xfrm>
            <a:off x="344566" y="3888306"/>
            <a:ext cx="6161862" cy="173893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rgbClr val="00BCB4"/>
              </a:buClr>
              <a:buFont typeface="Arial"/>
              <a:buNone/>
              <a:tabLst/>
              <a:defRPr sz="12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 marL="227702" indent="-177697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2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 marL="402719" indent="-153587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1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 marL="557198" indent="-154481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2"/>
              </a:buClr>
              <a:buFont typeface="Arial"/>
              <a:buChar char="•"/>
              <a:tabLst/>
              <a:defRPr sz="10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4pPr>
            <a:lvl5pPr marL="705428" indent="-148229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2"/>
              </a:buClr>
              <a:buFont typeface="Arial"/>
              <a:buChar char="•"/>
              <a:tabLst/>
              <a:defRPr sz="10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5pPr>
            <a:lvl6pPr marL="1414427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4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Suggested learning experiences include:</a:t>
            </a:r>
          </a:p>
          <a:p>
            <a:pPr lvl="1"/>
            <a:r>
              <a:rPr lang="en-GB" dirty="0"/>
              <a:t>An interactive workshop which provides:</a:t>
            </a:r>
          </a:p>
          <a:p>
            <a:pPr lvl="2"/>
            <a:r>
              <a:rPr lang="en-GB" dirty="0"/>
              <a:t>Key concepts and applications for the workplace</a:t>
            </a:r>
          </a:p>
          <a:p>
            <a:pPr lvl="2"/>
            <a:r>
              <a:rPr lang="en-GB" dirty="0"/>
              <a:t>Practical activities to apply the concepts in real-life scenarios</a:t>
            </a:r>
          </a:p>
          <a:p>
            <a:pPr lvl="2"/>
            <a:r>
              <a:rPr lang="en-GB" dirty="0"/>
              <a:t>Opportunities to work with others in the development of the skill</a:t>
            </a:r>
          </a:p>
          <a:p>
            <a:pPr lvl="1"/>
            <a:r>
              <a:rPr lang="en-GB" dirty="0"/>
              <a:t>Follow up activities that enable learners to apply the skill with support from their manager</a:t>
            </a:r>
          </a:p>
          <a:p>
            <a:pPr lvl="1"/>
            <a:r>
              <a:rPr lang="en-GB" dirty="0"/>
              <a:t>Submission of a personal action plan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3E3C3A1-A143-1BE8-C83E-9C974AB57099}"/>
              </a:ext>
            </a:extLst>
          </p:cNvPr>
          <p:cNvSpPr txBox="1">
            <a:spLocks/>
          </p:cNvSpPr>
          <p:nvPr/>
        </p:nvSpPr>
        <p:spPr>
          <a:xfrm>
            <a:off x="344566" y="6355739"/>
            <a:ext cx="6161862" cy="8617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rgbClr val="00BCB4"/>
              </a:buClr>
              <a:buFont typeface="Arial"/>
              <a:buNone/>
              <a:tabLst/>
              <a:defRPr sz="12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 marL="227702" indent="-177697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2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 marL="402719" indent="-153587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1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 marL="557198" indent="-154481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2"/>
              </a:buClr>
              <a:buFont typeface="Arial"/>
              <a:buChar char="•"/>
              <a:tabLst/>
              <a:defRPr sz="10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4pPr>
            <a:lvl5pPr marL="705428" indent="-148229" algn="l" defTabSz="514337" rtl="0" eaLnBrk="1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>
                <a:schemeClr val="accent2"/>
              </a:buClr>
              <a:buFont typeface="Arial"/>
              <a:buChar char="•"/>
              <a:tabLst/>
              <a:defRPr sz="1000" kern="1200">
                <a:solidFill>
                  <a:srgbClr val="4C4C4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5pPr>
            <a:lvl6pPr marL="1414427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4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4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Direct learners to </a:t>
            </a:r>
            <a:r>
              <a:rPr lang="en-GB" dirty="0" err="1">
                <a:hlinkClick r:id="rId3"/>
              </a:rPr>
              <a:t>CanCred</a:t>
            </a:r>
            <a:r>
              <a:rPr lang="en-GB" dirty="0"/>
              <a:t> using the access code: </a:t>
            </a:r>
            <a:r>
              <a:rPr lang="en-CA" dirty="0"/>
              <a:t>tegmef636hb2</a:t>
            </a:r>
          </a:p>
          <a:p>
            <a:pPr lvl="1"/>
            <a:r>
              <a:rPr lang="en-GB" dirty="0"/>
              <a:t>Learners apply for their badges by providing their name and responses to the following:</a:t>
            </a:r>
          </a:p>
          <a:p>
            <a:pPr lvl="2"/>
            <a:r>
              <a:rPr lang="en-GB" dirty="0"/>
              <a:t>My most significant barriers to developing Collaboration are…</a:t>
            </a:r>
          </a:p>
          <a:p>
            <a:pPr lvl="2"/>
            <a:r>
              <a:rPr lang="en-GB" dirty="0"/>
              <a:t>My #1 strategy for being more collaborative is…</a:t>
            </a:r>
          </a:p>
        </p:txBody>
      </p:sp>
      <p:sp>
        <p:nvSpPr>
          <p:cNvPr id="2" name="Footer Placeholder 27">
            <a:extLst>
              <a:ext uri="{FF2B5EF4-FFF2-40B4-BE49-F238E27FC236}">
                <a16:creationId xmlns:a16="http://schemas.microsoft.com/office/drawing/2014/main" id="{11FDB149-B480-E933-7709-76588F76A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</p:spPr>
        <p:txBody>
          <a:bodyPr/>
          <a:lstStyle/>
          <a:p>
            <a:r>
              <a:rPr lang="en-US" dirty="0"/>
              <a:t>Skills for Success: Collaboration</a:t>
            </a:r>
          </a:p>
        </p:txBody>
      </p:sp>
      <p:sp>
        <p:nvSpPr>
          <p:cNvPr id="3" name="Slide Number Placeholder 28">
            <a:extLst>
              <a:ext uri="{FF2B5EF4-FFF2-40B4-BE49-F238E27FC236}">
                <a16:creationId xmlns:a16="http://schemas.microsoft.com/office/drawing/2014/main" id="{167F30B7-D77F-63F3-94AF-E7B22353D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</p:spPr>
        <p:txBody>
          <a:bodyPr/>
          <a:lstStyle/>
          <a:p>
            <a:fld id="{41461A4C-1453-7247-9AAE-4D0675A386A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67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C638A-6B76-6C16-80AA-5DCF178B3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Committing to Collaboration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2DEE3-5A5E-57F6-966B-AE36DDE119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567" y="2179514"/>
            <a:ext cx="6161862" cy="184666"/>
          </a:xfrm>
        </p:spPr>
        <p:txBody>
          <a:bodyPr/>
          <a:lstStyle/>
          <a:p>
            <a:r>
              <a:rPr lang="en-US" dirty="0"/>
              <a:t>What is one thing you will do differently after today?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D59608-7555-208D-C6AF-C8550E18B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Skills for Success: Collaboration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C16F00-06DD-911D-C180-D75BC3CB8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461A4C-1453-7247-9AAE-4D0675A386AC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9" name="Content Placeholder 18">
            <a:extLst>
              <a:ext uri="{FF2B5EF4-FFF2-40B4-BE49-F238E27FC236}">
                <a16:creationId xmlns:a16="http://schemas.microsoft.com/office/drawing/2014/main" id="{366BDD95-7847-B031-1C01-D33D9BCB3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965131"/>
              </p:ext>
            </p:extLst>
          </p:nvPr>
        </p:nvGraphicFramePr>
        <p:xfrm>
          <a:off x="344566" y="2491299"/>
          <a:ext cx="6161862" cy="53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1862">
                  <a:extLst>
                    <a:ext uri="{9D8B030D-6E8A-4147-A177-3AD203B41FA5}">
                      <a16:colId xmlns:a16="http://schemas.microsoft.com/office/drawing/2014/main" val="405720006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r>
                        <a:rPr lang="en-GB" sz="1200" dirty="0"/>
                        <a:t>Reflections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023064"/>
                  </a:ext>
                </a:extLst>
              </a:tr>
              <a:tr h="496800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139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923080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4DB84-FE11-C687-237F-1382EFB264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22D863-7D6B-999D-A737-85B2775E75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from all of us at I4PL</a:t>
            </a:r>
          </a:p>
        </p:txBody>
      </p:sp>
    </p:spTree>
    <p:extLst>
      <p:ext uri="{BB962C8B-B14F-4D97-AF65-F5344CB8AC3E}">
        <p14:creationId xmlns:p14="http://schemas.microsoft.com/office/powerpoint/2010/main" val="146301101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D463A1-3AE5-C526-E070-CF02EEF34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86837"/>
            <a:ext cx="6161862" cy="862572"/>
          </a:xfrm>
        </p:spPr>
        <p:txBody>
          <a:bodyPr/>
          <a:lstStyle/>
          <a:p>
            <a:r>
              <a:rPr lang="en-GB" dirty="0"/>
              <a:t>About Skills for Success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05FB5-48F2-2CF6-D5E1-DE842A7FA7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7663" y="4832350"/>
            <a:ext cx="6162675" cy="1549142"/>
          </a:xfrm>
        </p:spPr>
        <p:txBody>
          <a:bodyPr/>
          <a:lstStyle/>
          <a:p>
            <a:r>
              <a:rPr lang="en-GB" dirty="0"/>
              <a:t>The Government of Canada has identified a framework of critical Skills for Success that are:</a:t>
            </a:r>
          </a:p>
          <a:p>
            <a:pPr lvl="1"/>
            <a:r>
              <a:rPr lang="en-GB" dirty="0"/>
              <a:t>The skills needed to participate and thrive in learning, work and life</a:t>
            </a:r>
          </a:p>
          <a:p>
            <a:pPr lvl="1"/>
            <a:r>
              <a:rPr lang="en-GB" dirty="0"/>
              <a:t>For everyone – employers, workers, training providers, governments, and communities</a:t>
            </a:r>
          </a:p>
          <a:p>
            <a:r>
              <a:rPr lang="en-GB" dirty="0"/>
              <a:t>The SFS Program:</a:t>
            </a:r>
          </a:p>
          <a:p>
            <a:pPr lvl="1"/>
            <a:r>
              <a:rPr lang="en-GB" dirty="0"/>
              <a:t>Helps Canadians access online tools to assess their skills needs, and</a:t>
            </a:r>
          </a:p>
          <a:p>
            <a:pPr lvl="1"/>
            <a:r>
              <a:rPr lang="en-GB" dirty="0"/>
              <a:t>Funds skills development projects, including assessment and training tools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D745A7-C90F-CA9F-0B69-7C55188C6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Collaboration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F1A812-A914-7F72-5E2B-E66CFC3E7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9538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A320FE9-9BD3-B226-BA9B-3701F14F6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About I4PL’s role in the initiative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1F706A-2B52-2478-FC25-18B38F4B54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9277" y="1706878"/>
            <a:ext cx="6167151" cy="1738938"/>
          </a:xfrm>
        </p:spPr>
        <p:txBody>
          <a:bodyPr>
            <a:spAutoFit/>
          </a:bodyPr>
          <a:lstStyle/>
          <a:p>
            <a:r>
              <a:rPr lang="en-GB" dirty="0"/>
              <a:t>The purpose of I4PL is to elevate the performance of the Canadian workforce.</a:t>
            </a:r>
          </a:p>
          <a:p>
            <a:r>
              <a:rPr lang="en-GB" dirty="0"/>
              <a:t>I4PL partnered with ESDC to:</a:t>
            </a:r>
          </a:p>
          <a:p>
            <a:pPr lvl="1"/>
            <a:r>
              <a:rPr lang="en-GB" dirty="0"/>
              <a:t>Conduct an extensive research project around three of the skills:</a:t>
            </a:r>
          </a:p>
          <a:p>
            <a:pPr lvl="2"/>
            <a:r>
              <a:rPr lang="en-GB" dirty="0"/>
              <a:t>Collaboration</a:t>
            </a:r>
          </a:p>
          <a:p>
            <a:pPr lvl="2"/>
            <a:r>
              <a:rPr lang="en-GB" dirty="0"/>
              <a:t>Collaboration, and </a:t>
            </a:r>
          </a:p>
          <a:p>
            <a:pPr lvl="2"/>
            <a:r>
              <a:rPr lang="en-GB" dirty="0"/>
              <a:t>Creativity &amp; Innovation</a:t>
            </a:r>
          </a:p>
          <a:p>
            <a:pPr lvl="1"/>
            <a:r>
              <a:rPr lang="en-GB" dirty="0"/>
              <a:t>Develop workshops to enable L&amp;D professionals to build Skills for Success in the workplace.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683916B-F760-5F4C-201D-E180290E6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Collaboration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E09A27F-16B8-E729-36BE-C422FB6DC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39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E3970-1832-EC22-BED2-9A3D7437F3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About</a:t>
            </a:r>
            <a:br>
              <a:rPr lang="en-GB" dirty="0"/>
            </a:br>
            <a:r>
              <a:rPr lang="en-GB" dirty="0"/>
              <a:t>Collaboration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16161-7C59-8764-5122-0888625DBA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11083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4BEB4-1893-BA06-DC2D-E1C4861AB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6BFBC2A-8AEF-2C6C-2E57-AECFB0370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" y="498712"/>
            <a:ext cx="6161862" cy="862572"/>
          </a:xfrm>
        </p:spPr>
        <p:txBody>
          <a:bodyPr>
            <a:normAutofit/>
          </a:bodyPr>
          <a:lstStyle/>
          <a:p>
            <a:r>
              <a:rPr lang="en-GB" dirty="0"/>
              <a:t>Collaboration in the research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6B03C1-92DE-B6CC-5082-A0BF2207A2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2502" y="1848803"/>
            <a:ext cx="3844011" cy="1395254"/>
          </a:xfrm>
        </p:spPr>
        <p:txBody>
          <a:bodyPr wrap="square">
            <a:spAutoFit/>
          </a:bodyPr>
          <a:lstStyle/>
          <a:p>
            <a:r>
              <a:rPr lang="en-GB" dirty="0"/>
              <a:t>Collaboration…</a:t>
            </a:r>
          </a:p>
          <a:p>
            <a:pPr lvl="1"/>
            <a:r>
              <a:rPr lang="en-GB" dirty="0"/>
              <a:t>Affected by individuals, and team and organizational structure, hence must be addressed at all levels</a:t>
            </a:r>
          </a:p>
          <a:p>
            <a:pPr lvl="1"/>
            <a:r>
              <a:rPr lang="en-GB" dirty="0"/>
              <a:t>Important to ease barriers to collaboration, such as access to information, foster interpersonal trust, create clear shared goals, define clear outcomes and structures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70768C-5765-D3B9-D3EA-C172441BC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</p:spPr>
        <p:txBody>
          <a:bodyPr/>
          <a:lstStyle/>
          <a:p>
            <a:r>
              <a:rPr lang="en-US" dirty="0"/>
              <a:t>Skills for Success: Collaboration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31B74-C0E1-A6AE-DAB8-CDCDF940E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</p:spPr>
        <p:txBody>
          <a:bodyPr/>
          <a:lstStyle/>
          <a:p>
            <a:fld id="{41461A4C-1453-7247-9AAE-4D0675A386AC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12" name="Content Placeholder 18">
            <a:extLst>
              <a:ext uri="{FF2B5EF4-FFF2-40B4-BE49-F238E27FC236}">
                <a16:creationId xmlns:a16="http://schemas.microsoft.com/office/drawing/2014/main" id="{67CBF19D-5DEF-636B-F0D8-DA6EEB8D91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946706"/>
              </p:ext>
            </p:extLst>
          </p:nvPr>
        </p:nvGraphicFramePr>
        <p:xfrm>
          <a:off x="430790" y="4119682"/>
          <a:ext cx="5955723" cy="39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5723">
                  <a:extLst>
                    <a:ext uri="{9D8B030D-6E8A-4147-A177-3AD203B41FA5}">
                      <a16:colId xmlns:a16="http://schemas.microsoft.com/office/drawing/2014/main" val="405720006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en-GB" sz="1200" dirty="0"/>
                        <a:t>Reflections (during workshop)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023064"/>
                  </a:ext>
                </a:extLst>
              </a:tr>
              <a:tr h="360000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139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391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97907-06F0-1930-C33D-1955DC359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99D316-EB52-2678-42AE-CF05A8C6F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Collaboration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42907A0-69B1-6667-B2D2-56DF3605D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7415" y="4361743"/>
            <a:ext cx="1565107" cy="1059660"/>
          </a:xfrm>
        </p:spPr>
        <p:txBody>
          <a:bodyPr anchor="ctr" anchorCtr="0"/>
          <a:lstStyle/>
          <a:p>
            <a:pPr algn="ctr"/>
            <a:r>
              <a:rPr lang="en-GB" dirty="0"/>
              <a:t>Your ability to contribute and support others to achieve a common goal.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2AF623C-E1E7-9683-738F-3586BA229812}"/>
              </a:ext>
            </a:extLst>
          </p:cNvPr>
          <p:cNvGrpSpPr/>
          <p:nvPr/>
        </p:nvGrpSpPr>
        <p:grpSpPr>
          <a:xfrm>
            <a:off x="1205369" y="2552716"/>
            <a:ext cx="4442538" cy="4657724"/>
            <a:chOff x="1268921" y="2552716"/>
            <a:chExt cx="4442538" cy="4657724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E099F82-9037-FF7E-580B-03787C6FC97A}"/>
                </a:ext>
              </a:extLst>
            </p:cNvPr>
            <p:cNvSpPr/>
            <p:nvPr/>
          </p:nvSpPr>
          <p:spPr>
            <a:xfrm>
              <a:off x="2710969" y="2552716"/>
              <a:ext cx="1565106" cy="1354000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5881" tIns="240897" rIns="275881" bIns="240897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/>
                <a:t>Work well with other people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44CDA60-EA5D-D0F5-207F-ECEA1F8D906F}"/>
                </a:ext>
              </a:extLst>
            </p:cNvPr>
            <p:cNvSpPr/>
            <p:nvPr/>
          </p:nvSpPr>
          <p:spPr>
            <a:xfrm>
              <a:off x="4146353" y="3385517"/>
              <a:ext cx="1565106" cy="1354000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2150690"/>
                <a:satOff val="8409"/>
                <a:lumOff val="-118"/>
                <a:alphaOff val="0"/>
              </a:schemeClr>
            </a:fillRef>
            <a:effectRef idx="2">
              <a:schemeClr val="accent2">
                <a:hueOff val="-2150690"/>
                <a:satOff val="8409"/>
                <a:lumOff val="-11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5881" tIns="240897" rIns="275881" bIns="240897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/>
                <a:t>Value diversity and inclusivity of others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171C1F5-7DC9-2CD8-BB7A-90714C829F80}"/>
                </a:ext>
              </a:extLst>
            </p:cNvPr>
            <p:cNvSpPr/>
            <p:nvPr/>
          </p:nvSpPr>
          <p:spPr>
            <a:xfrm>
              <a:off x="4146353" y="5022707"/>
              <a:ext cx="1565106" cy="1354000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4301379"/>
                <a:satOff val="16818"/>
                <a:lumOff val="-235"/>
                <a:alphaOff val="0"/>
              </a:schemeClr>
            </a:fillRef>
            <a:effectRef idx="2">
              <a:schemeClr val="accent2">
                <a:hueOff val="-4301379"/>
                <a:satOff val="16818"/>
                <a:lumOff val="-23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5881" tIns="240897" rIns="275881" bIns="240897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/>
                <a:t>Manage difficult interactions with other people</a:t>
              </a: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4560DCA-5E37-98EE-28AC-69DEFC69CBE6}"/>
                </a:ext>
              </a:extLst>
            </p:cNvPr>
            <p:cNvSpPr/>
            <p:nvPr/>
          </p:nvSpPr>
          <p:spPr>
            <a:xfrm>
              <a:off x="2710969" y="5856440"/>
              <a:ext cx="1565106" cy="1354000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6452069"/>
                <a:satOff val="25227"/>
                <a:lumOff val="-353"/>
                <a:alphaOff val="0"/>
              </a:schemeClr>
            </a:fillRef>
            <a:effectRef idx="2">
              <a:schemeClr val="accent2">
                <a:hueOff val="-6452069"/>
                <a:satOff val="25227"/>
                <a:lumOff val="-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5881" tIns="240897" rIns="275881" bIns="240897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/>
                <a:t>Facilitate an environment where you can collaborate with others</a:t>
              </a: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7936F8F-4CD1-D8DB-3FBA-22332D6951AA}"/>
                </a:ext>
              </a:extLst>
            </p:cNvPr>
            <p:cNvSpPr/>
            <p:nvPr/>
          </p:nvSpPr>
          <p:spPr>
            <a:xfrm>
              <a:off x="1268921" y="5023639"/>
              <a:ext cx="1565106" cy="1354000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8602758"/>
                <a:satOff val="33636"/>
                <a:lumOff val="-470"/>
                <a:alphaOff val="0"/>
              </a:schemeClr>
            </a:fillRef>
            <a:effectRef idx="2">
              <a:schemeClr val="accent2">
                <a:hueOff val="-8602758"/>
                <a:satOff val="33636"/>
                <a:lumOff val="-47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5881" tIns="240897" rIns="275881" bIns="240897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/>
                <a:t>Achieve a common goal with others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FD6E5C7-0328-8418-4A4D-7B8772FD27AF}"/>
                </a:ext>
              </a:extLst>
            </p:cNvPr>
            <p:cNvSpPr/>
            <p:nvPr/>
          </p:nvSpPr>
          <p:spPr>
            <a:xfrm>
              <a:off x="1268921" y="3383654"/>
              <a:ext cx="1565106" cy="1354000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0753447"/>
                <a:satOff val="42045"/>
                <a:lumOff val="-588"/>
                <a:alphaOff val="0"/>
              </a:schemeClr>
            </a:fillRef>
            <a:effectRef idx="2">
              <a:schemeClr val="accent2">
                <a:hueOff val="-10753447"/>
                <a:satOff val="42045"/>
                <a:lumOff val="-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5881" tIns="240897" rIns="275881" bIns="240897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/>
                <a:t>Reflect and improve on teamwork</a:t>
              </a:r>
            </a:p>
          </p:txBody>
        </p:sp>
      </p:grp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CFDDD70-0751-EF72-27BC-144C93735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Collaboration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C8D19CE-7595-08EC-BB93-ACD3453FC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76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29576-231F-8783-DAFC-6AC8F68DF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BDE69CE-A1DF-1BA1-1893-15978555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42" y="486837"/>
            <a:ext cx="6158586" cy="862572"/>
          </a:xfrm>
        </p:spPr>
        <p:txBody>
          <a:bodyPr>
            <a:normAutofit/>
          </a:bodyPr>
          <a:lstStyle/>
          <a:p>
            <a:r>
              <a:rPr lang="en-GB" dirty="0"/>
              <a:t>Collaboration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A993C1-7ED0-2425-60F6-9F1BF085D2ED}"/>
              </a:ext>
            </a:extLst>
          </p:cNvPr>
          <p:cNvGrpSpPr/>
          <p:nvPr/>
        </p:nvGrpSpPr>
        <p:grpSpPr>
          <a:xfrm>
            <a:off x="479451" y="1503932"/>
            <a:ext cx="5943518" cy="1044539"/>
            <a:chOff x="479451" y="1503932"/>
            <a:chExt cx="5943518" cy="104453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51BA384A-0077-6050-6303-30E5550B2213}"/>
                </a:ext>
              </a:extLst>
            </p:cNvPr>
            <p:cNvSpPr/>
            <p:nvPr/>
          </p:nvSpPr>
          <p:spPr>
            <a:xfrm>
              <a:off x="479451" y="1540201"/>
              <a:ext cx="5146917" cy="972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Engage in trust building behaviours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Adhere to social and organizational rules. For example: be on time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Encourage supportive and cooperative behaviours, language, attitudes, and approaches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Assess strengths and weaknesses of yourself and others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973E706-647E-CA8E-440C-102D7F3EE1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1503932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algn="ctr" defTabSz="3250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dirty="0"/>
                <a:t>Work well with other people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16A3D4-EA2F-EC4E-F3F7-CC18BC18640C}"/>
              </a:ext>
            </a:extLst>
          </p:cNvPr>
          <p:cNvGrpSpPr/>
          <p:nvPr/>
        </p:nvGrpSpPr>
        <p:grpSpPr>
          <a:xfrm>
            <a:off x="479451" y="2625749"/>
            <a:ext cx="5943518" cy="1044539"/>
            <a:chOff x="479451" y="2637624"/>
            <a:chExt cx="5943518" cy="104453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36E25D0-3129-7E34-E804-BF87DAF944A8}"/>
                </a:ext>
              </a:extLst>
            </p:cNvPr>
            <p:cNvSpPr/>
            <p:nvPr/>
          </p:nvSpPr>
          <p:spPr>
            <a:xfrm>
              <a:off x="479451" y="2673893"/>
              <a:ext cx="5146917" cy="972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-2150690"/>
                <a:satOff val="8409"/>
                <a:lumOff val="-11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Understand that people from different cultures, backgrounds, and abilities can have different customs, values, and ways of thinking and acting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Acknowledge and accept differences among people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Respond without judging 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Adapt to different styles of interaction when possible and appropriate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8B5D876-469F-FBA5-9FF0-8C4F827654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2637624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2150690"/>
                <a:satOff val="8409"/>
                <a:lumOff val="-118"/>
                <a:alphaOff val="0"/>
              </a:schemeClr>
            </a:fillRef>
            <a:effectRef idx="2">
              <a:schemeClr val="accent2">
                <a:hueOff val="-2150690"/>
                <a:satOff val="8409"/>
                <a:lumOff val="-11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algn="ctr" defTabSz="3250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dirty="0"/>
                <a:t>Value diversity and inclusivity of others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FDC540-A83B-90F9-A509-5F43C08CA8A7}"/>
              </a:ext>
            </a:extLst>
          </p:cNvPr>
          <p:cNvGrpSpPr/>
          <p:nvPr/>
        </p:nvGrpSpPr>
        <p:grpSpPr>
          <a:xfrm>
            <a:off x="479451" y="3747566"/>
            <a:ext cx="5943518" cy="1044539"/>
            <a:chOff x="479451" y="3771316"/>
            <a:chExt cx="5943518" cy="104453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AB2FDF4-B6D1-CA11-429B-2D33484132E6}"/>
                </a:ext>
              </a:extLst>
            </p:cNvPr>
            <p:cNvSpPr/>
            <p:nvPr/>
          </p:nvSpPr>
          <p:spPr>
            <a:xfrm>
              <a:off x="479451" y="3807585"/>
              <a:ext cx="5146917" cy="972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-4301379"/>
                <a:satOff val="16818"/>
                <a:lumOff val="-23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Engage in productive discussions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Anticipate and address interpersonal barriers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Discuss, negotiate, and resolve difficult interactions in a sensitive</a:t>
              </a:r>
              <a:br>
                <a:rPr lang="en-GB" sz="1000" dirty="0"/>
              </a:br>
              <a:r>
                <a:rPr lang="en-GB" sz="1000" dirty="0"/>
                <a:t>and helpful manner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A80799C-2012-A248-8B96-F1F8D44454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3771316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4301379"/>
                <a:satOff val="16818"/>
                <a:lumOff val="-235"/>
                <a:alphaOff val="0"/>
              </a:schemeClr>
            </a:fillRef>
            <a:effectRef idx="2">
              <a:schemeClr val="accent2">
                <a:hueOff val="-4301379"/>
                <a:satOff val="16818"/>
                <a:lumOff val="-23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algn="ctr" defTabSz="3250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dirty="0"/>
                <a:t>Manage difficult interactions with other people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93BB403-ADE6-42FB-8CAB-D2F6A6962A38}"/>
              </a:ext>
            </a:extLst>
          </p:cNvPr>
          <p:cNvGrpSpPr/>
          <p:nvPr/>
        </p:nvGrpSpPr>
        <p:grpSpPr>
          <a:xfrm>
            <a:off x="475960" y="4869383"/>
            <a:ext cx="5947009" cy="1044539"/>
            <a:chOff x="475960" y="4905008"/>
            <a:chExt cx="5947009" cy="104453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74C3938-CFFE-8711-A825-C4895F9B3968}"/>
                </a:ext>
              </a:extLst>
            </p:cNvPr>
            <p:cNvSpPr/>
            <p:nvPr/>
          </p:nvSpPr>
          <p:spPr>
            <a:xfrm>
              <a:off x="475960" y="4941277"/>
              <a:ext cx="5146917" cy="972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-6452069"/>
                <a:satOff val="25227"/>
                <a:lumOff val="-35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87313" lvl="1" indent="-87313" defTabSz="400050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har char="•"/>
              </a:pPr>
              <a:r>
                <a:rPr lang="en-GB" sz="1000" dirty="0"/>
                <a:t>Acknowledge roles of yourself and others</a:t>
              </a:r>
            </a:p>
            <a:p>
              <a:pPr marL="87313" lvl="1" indent="-87313" defTabSz="400050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har char="•"/>
              </a:pPr>
              <a:r>
                <a:rPr lang="en-GB" sz="1000" dirty="0"/>
                <a:t>Understand and adapt to needs, strengths, and weaknesses of others</a:t>
              </a:r>
            </a:p>
            <a:p>
              <a:pPr marL="87313" lvl="1" indent="-87313" defTabSz="400050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har char="•"/>
              </a:pPr>
              <a:r>
                <a:rPr lang="en-GB" sz="1000" dirty="0"/>
                <a:t>Support others through coaching, mentoring, and motivating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DB45298-0859-A8FB-31C0-94F6A1E208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4905008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6452069"/>
                <a:satOff val="25227"/>
                <a:lumOff val="-353"/>
                <a:alphaOff val="0"/>
              </a:schemeClr>
            </a:fillRef>
            <a:effectRef idx="2">
              <a:schemeClr val="accent2">
                <a:hueOff val="-6452069"/>
                <a:satOff val="25227"/>
                <a:lumOff val="-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algn="ctr" defTabSz="3250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dirty="0"/>
                <a:t>Facilitate an environment where you can collaborate with others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FC8BDEC-7515-9B0E-D15C-C42593EC5F0A}"/>
              </a:ext>
            </a:extLst>
          </p:cNvPr>
          <p:cNvGrpSpPr/>
          <p:nvPr/>
        </p:nvGrpSpPr>
        <p:grpSpPr>
          <a:xfrm>
            <a:off x="472469" y="5991200"/>
            <a:ext cx="5950500" cy="1044539"/>
            <a:chOff x="472469" y="6038700"/>
            <a:chExt cx="5950500" cy="104453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B410561-D71E-7446-DEA4-8651B0A8B5C4}"/>
                </a:ext>
              </a:extLst>
            </p:cNvPr>
            <p:cNvSpPr/>
            <p:nvPr/>
          </p:nvSpPr>
          <p:spPr>
            <a:xfrm>
              <a:off x="472469" y="6074969"/>
              <a:ext cx="5146917" cy="972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-8602758"/>
                <a:satOff val="33636"/>
                <a:lumOff val="-47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Take responsibility to make contributions and complete tasks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Consult and share with others when needed and appropriate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Ensure opportunities for others to contribute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Assess and mitigate risks and manage resources. For example: via system thinking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571F415-A648-C219-5726-5A88BB1078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6038700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8602758"/>
                <a:satOff val="33636"/>
                <a:lumOff val="-470"/>
                <a:alphaOff val="0"/>
              </a:schemeClr>
            </a:fillRef>
            <a:effectRef idx="2">
              <a:schemeClr val="accent2">
                <a:hueOff val="-8602758"/>
                <a:satOff val="33636"/>
                <a:lumOff val="-47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algn="ctr" defTabSz="3250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dirty="0"/>
                <a:t>Achieve a common goal with others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745DA3-65B7-9328-0781-DB1BD9DA58BA}"/>
              </a:ext>
            </a:extLst>
          </p:cNvPr>
          <p:cNvGrpSpPr/>
          <p:nvPr/>
        </p:nvGrpSpPr>
        <p:grpSpPr>
          <a:xfrm>
            <a:off x="475960" y="7113015"/>
            <a:ext cx="5947009" cy="1044539"/>
            <a:chOff x="475960" y="7172390"/>
            <a:chExt cx="5947009" cy="104453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DF5A170-D31B-D9CA-C84C-81C1E26EF1EF}"/>
                </a:ext>
              </a:extLst>
            </p:cNvPr>
            <p:cNvSpPr/>
            <p:nvPr/>
          </p:nvSpPr>
          <p:spPr>
            <a:xfrm>
              <a:off x="475960" y="7208659"/>
              <a:ext cx="5146917" cy="972000"/>
            </a:xfrm>
            <a:custGeom>
              <a:avLst/>
              <a:gdLst>
                <a:gd name="connsiteX0" fmla="*/ 0 w 1178977"/>
                <a:gd name="connsiteY0" fmla="*/ 117898 h 3744000"/>
                <a:gd name="connsiteX1" fmla="*/ 117898 w 1178977"/>
                <a:gd name="connsiteY1" fmla="*/ 0 h 3744000"/>
                <a:gd name="connsiteX2" fmla="*/ 1061079 w 1178977"/>
                <a:gd name="connsiteY2" fmla="*/ 0 h 3744000"/>
                <a:gd name="connsiteX3" fmla="*/ 1178977 w 1178977"/>
                <a:gd name="connsiteY3" fmla="*/ 117898 h 3744000"/>
                <a:gd name="connsiteX4" fmla="*/ 1178977 w 1178977"/>
                <a:gd name="connsiteY4" fmla="*/ 3626102 h 3744000"/>
                <a:gd name="connsiteX5" fmla="*/ 1061079 w 1178977"/>
                <a:gd name="connsiteY5" fmla="*/ 3744000 h 3744000"/>
                <a:gd name="connsiteX6" fmla="*/ 117898 w 1178977"/>
                <a:gd name="connsiteY6" fmla="*/ 3744000 h 3744000"/>
                <a:gd name="connsiteX7" fmla="*/ 0 w 1178977"/>
                <a:gd name="connsiteY7" fmla="*/ 3626102 h 3744000"/>
                <a:gd name="connsiteX8" fmla="*/ 0 w 1178977"/>
                <a:gd name="connsiteY8" fmla="*/ 117898 h 37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977" h="3744000">
                  <a:moveTo>
                    <a:pt x="0" y="117898"/>
                  </a:moveTo>
                  <a:cubicBezTo>
                    <a:pt x="0" y="52785"/>
                    <a:pt x="52785" y="0"/>
                    <a:pt x="117898" y="0"/>
                  </a:cubicBezTo>
                  <a:lnTo>
                    <a:pt x="1061079" y="0"/>
                  </a:lnTo>
                  <a:cubicBezTo>
                    <a:pt x="1126192" y="0"/>
                    <a:pt x="1178977" y="52785"/>
                    <a:pt x="1178977" y="117898"/>
                  </a:cubicBezTo>
                  <a:lnTo>
                    <a:pt x="1178977" y="3626102"/>
                  </a:lnTo>
                  <a:cubicBezTo>
                    <a:pt x="1178977" y="3691215"/>
                    <a:pt x="1126192" y="3744000"/>
                    <a:pt x="1061079" y="3744000"/>
                  </a:cubicBezTo>
                  <a:lnTo>
                    <a:pt x="117898" y="3744000"/>
                  </a:lnTo>
                  <a:cubicBezTo>
                    <a:pt x="52785" y="3744000"/>
                    <a:pt x="0" y="3691215"/>
                    <a:pt x="0" y="3626102"/>
                  </a:cubicBezTo>
                  <a:lnTo>
                    <a:pt x="0" y="11789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-10753447"/>
                <a:satOff val="42045"/>
                <a:lumOff val="-58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28" tIns="55428" rIns="55428" bIns="55428" numCol="1" spcCol="1270" anchor="ctr" anchorCtr="0">
              <a:noAutofit/>
            </a:bodyPr>
            <a:lstStyle/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Reflect on team performance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Make constructive suggestions for improvement</a:t>
              </a:r>
            </a:p>
            <a:p>
              <a:pPr marL="49114" lvl="1" indent="-49114" defTabSz="225028">
                <a:lnSpc>
                  <a:spcPct val="110000"/>
                </a:lnSpc>
                <a:spcBef>
                  <a:spcPts val="100"/>
                </a:spcBef>
                <a:spcAft>
                  <a:spcPts val="100"/>
                </a:spcAft>
                <a:buChar char="•"/>
              </a:pPr>
              <a:r>
                <a:rPr lang="en-GB" sz="1000" dirty="0"/>
                <a:t>Use feedback constructively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CAF0E94-AB39-2858-991A-EF3C1404C1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5576" y="7172390"/>
              <a:ext cx="1207393" cy="1044539"/>
            </a:xfrm>
            <a:custGeom>
              <a:avLst/>
              <a:gdLst>
                <a:gd name="connsiteX0" fmla="*/ 0 w 1565106"/>
                <a:gd name="connsiteY0" fmla="*/ 677000 h 1354000"/>
                <a:gd name="connsiteX1" fmla="*/ 386838 w 1565106"/>
                <a:gd name="connsiteY1" fmla="*/ 0 h 1354000"/>
                <a:gd name="connsiteX2" fmla="*/ 1178268 w 1565106"/>
                <a:gd name="connsiteY2" fmla="*/ 0 h 1354000"/>
                <a:gd name="connsiteX3" fmla="*/ 1565106 w 1565106"/>
                <a:gd name="connsiteY3" fmla="*/ 677000 h 1354000"/>
                <a:gd name="connsiteX4" fmla="*/ 1178268 w 1565106"/>
                <a:gd name="connsiteY4" fmla="*/ 1354000 h 1354000"/>
                <a:gd name="connsiteX5" fmla="*/ 386838 w 1565106"/>
                <a:gd name="connsiteY5" fmla="*/ 1354000 h 1354000"/>
                <a:gd name="connsiteX6" fmla="*/ 0 w 1565106"/>
                <a:gd name="connsiteY6" fmla="*/ 677000 h 13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106" h="1354000">
                  <a:moveTo>
                    <a:pt x="0" y="677000"/>
                  </a:moveTo>
                  <a:lnTo>
                    <a:pt x="386838" y="0"/>
                  </a:lnTo>
                  <a:lnTo>
                    <a:pt x="1178268" y="0"/>
                  </a:lnTo>
                  <a:lnTo>
                    <a:pt x="1565106" y="677000"/>
                  </a:lnTo>
                  <a:lnTo>
                    <a:pt x="1178268" y="1354000"/>
                  </a:lnTo>
                  <a:lnTo>
                    <a:pt x="386838" y="1354000"/>
                  </a:lnTo>
                  <a:lnTo>
                    <a:pt x="0" y="677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0753447"/>
                <a:satOff val="42045"/>
                <a:lumOff val="-588"/>
                <a:alphaOff val="0"/>
              </a:schemeClr>
            </a:fillRef>
            <a:effectRef idx="2">
              <a:schemeClr val="accent2">
                <a:hueOff val="-10753447"/>
                <a:satOff val="42045"/>
                <a:lumOff val="-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83" tIns="135505" rIns="155183" bIns="135505" numCol="1" spcCol="1270" anchor="ctr" anchorCtr="0">
              <a:noAutofit/>
            </a:bodyPr>
            <a:lstStyle/>
            <a:p>
              <a:pPr algn="ctr" defTabSz="3250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dirty="0"/>
                <a:t>Reflect and improve on teamwork</a:t>
              </a: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6313D-E854-E057-576A-495BD3CF6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42" y="8413749"/>
            <a:ext cx="2314575" cy="3317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Skills for Success: Collaboration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745B34-C484-051E-2533-D153A9327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9868" y="8475138"/>
            <a:ext cx="716560" cy="27038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461A4C-1453-7247-9AAE-4D0675A386A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08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SFS Main">
  <a:themeElements>
    <a:clrScheme name="I4PL">
      <a:dk1>
        <a:sysClr val="windowText" lastClr="000000"/>
      </a:dk1>
      <a:lt1>
        <a:sysClr val="window" lastClr="FFFFFF"/>
      </a:lt1>
      <a:dk2>
        <a:srgbClr val="777679"/>
      </a:dk2>
      <a:lt2>
        <a:srgbClr val="EEECE1"/>
      </a:lt2>
      <a:accent1>
        <a:srgbClr val="00BCB4"/>
      </a:accent1>
      <a:accent2>
        <a:srgbClr val="8B254F"/>
      </a:accent2>
      <a:accent3>
        <a:srgbClr val="00AD68"/>
      </a:accent3>
      <a:accent4>
        <a:srgbClr val="C24D00"/>
      </a:accent4>
      <a:accent5>
        <a:srgbClr val="57C9E8"/>
      </a:accent5>
      <a:accent6>
        <a:srgbClr val="003B4C"/>
      </a:accent6>
      <a:hlink>
        <a:srgbClr val="00BCB4"/>
      </a:hlink>
      <a:folHlink>
        <a:srgbClr val="82BC00"/>
      </a:folHlink>
    </a:clrScheme>
    <a:fontScheme name="I4PL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762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FS Side">
  <a:themeElements>
    <a:clrScheme name="I4PL">
      <a:dk1>
        <a:sysClr val="windowText" lastClr="000000"/>
      </a:dk1>
      <a:lt1>
        <a:sysClr val="window" lastClr="FFFFFF"/>
      </a:lt1>
      <a:dk2>
        <a:srgbClr val="777679"/>
      </a:dk2>
      <a:lt2>
        <a:srgbClr val="EEECE1"/>
      </a:lt2>
      <a:accent1>
        <a:srgbClr val="00BCB4"/>
      </a:accent1>
      <a:accent2>
        <a:srgbClr val="8B254F"/>
      </a:accent2>
      <a:accent3>
        <a:srgbClr val="00AD68"/>
      </a:accent3>
      <a:accent4>
        <a:srgbClr val="C24D00"/>
      </a:accent4>
      <a:accent5>
        <a:srgbClr val="57C9E8"/>
      </a:accent5>
      <a:accent6>
        <a:srgbClr val="003B4C"/>
      </a:accent6>
      <a:hlink>
        <a:srgbClr val="00BCB4"/>
      </a:hlink>
      <a:folHlink>
        <a:srgbClr val="82BC00"/>
      </a:folHlink>
    </a:clrScheme>
    <a:fontScheme name="I4PL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762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FS Green">
  <a:themeElements>
    <a:clrScheme name="I4PL">
      <a:dk1>
        <a:sysClr val="windowText" lastClr="000000"/>
      </a:dk1>
      <a:lt1>
        <a:sysClr val="window" lastClr="FFFFFF"/>
      </a:lt1>
      <a:dk2>
        <a:srgbClr val="777679"/>
      </a:dk2>
      <a:lt2>
        <a:srgbClr val="EEECE1"/>
      </a:lt2>
      <a:accent1>
        <a:srgbClr val="00BCB4"/>
      </a:accent1>
      <a:accent2>
        <a:srgbClr val="8B254F"/>
      </a:accent2>
      <a:accent3>
        <a:srgbClr val="00AD68"/>
      </a:accent3>
      <a:accent4>
        <a:srgbClr val="C24D00"/>
      </a:accent4>
      <a:accent5>
        <a:srgbClr val="57C9E8"/>
      </a:accent5>
      <a:accent6>
        <a:srgbClr val="003B4C"/>
      </a:accent6>
      <a:hlink>
        <a:srgbClr val="00BCB4"/>
      </a:hlink>
      <a:folHlink>
        <a:srgbClr val="82BC00"/>
      </a:folHlink>
    </a:clrScheme>
    <a:fontScheme name="I4PL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762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FS Main">
  <a:themeElements>
    <a:clrScheme name="I4PL">
      <a:dk1>
        <a:sysClr val="windowText" lastClr="000000"/>
      </a:dk1>
      <a:lt1>
        <a:sysClr val="window" lastClr="FFFFFF"/>
      </a:lt1>
      <a:dk2>
        <a:srgbClr val="777679"/>
      </a:dk2>
      <a:lt2>
        <a:srgbClr val="EEECE1"/>
      </a:lt2>
      <a:accent1>
        <a:srgbClr val="00BCB4"/>
      </a:accent1>
      <a:accent2>
        <a:srgbClr val="8B254F"/>
      </a:accent2>
      <a:accent3>
        <a:srgbClr val="00AD68"/>
      </a:accent3>
      <a:accent4>
        <a:srgbClr val="C24D00"/>
      </a:accent4>
      <a:accent5>
        <a:srgbClr val="57C9E8"/>
      </a:accent5>
      <a:accent6>
        <a:srgbClr val="003B4C"/>
      </a:accent6>
      <a:hlink>
        <a:srgbClr val="00BCB4"/>
      </a:hlink>
      <a:folHlink>
        <a:srgbClr val="82BC00"/>
      </a:folHlink>
    </a:clrScheme>
    <a:fontScheme name="I4PL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762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4PL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3C18CD5A06CB46ADDF01043DA0AE6F" ma:contentTypeVersion="14" ma:contentTypeDescription="Create a new document." ma:contentTypeScope="" ma:versionID="db2938c04e83443b93ce434885122109">
  <xsd:schema xmlns:xsd="http://www.w3.org/2001/XMLSchema" xmlns:xs="http://www.w3.org/2001/XMLSchema" xmlns:p="http://schemas.microsoft.com/office/2006/metadata/properties" xmlns:ns2="3fb75ccb-774b-4eaa-a2e6-3308c9d227da" xmlns:ns3="6a372573-8198-494e-bf25-e7c969dc9ec4" targetNamespace="http://schemas.microsoft.com/office/2006/metadata/properties" ma:root="true" ma:fieldsID="603c60f36dd669fe180097ce56f9d8a1" ns2:_="" ns3:_="">
    <xsd:import namespace="3fb75ccb-774b-4eaa-a2e6-3308c9d227da"/>
    <xsd:import namespace="6a372573-8198-494e-bf25-e7c969dc9e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75ccb-774b-4eaa-a2e6-3308c9d227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c559603-be9a-4a12-a3df-a954509b4e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372573-8198-494e-bf25-e7c969dc9ec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b75ccb-774b-4eaa-a2e6-3308c9d227d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3C7FE5-8D04-4E92-821C-73FB557C33A2}"/>
</file>

<file path=customXml/itemProps2.xml><?xml version="1.0" encoding="utf-8"?>
<ds:datastoreItem xmlns:ds="http://schemas.openxmlformats.org/officeDocument/2006/customXml" ds:itemID="{047635A2-A1A6-4B0D-9BDA-1A5A94606525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3fb75ccb-774b-4eaa-a2e6-3308c9d227da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6a372573-8198-494e-bf25-e7c969dc9ec4"/>
  </ds:schemaRefs>
</ds:datastoreItem>
</file>

<file path=customXml/itemProps3.xml><?xml version="1.0" encoding="utf-8"?>
<ds:datastoreItem xmlns:ds="http://schemas.openxmlformats.org/officeDocument/2006/customXml" ds:itemID="{BBA73BE5-D4EE-4EA0-B6CB-53DD92093A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9338</TotalTime>
  <Words>2381</Words>
  <Application>Microsoft Office PowerPoint</Application>
  <PresentationFormat>Letter Paper (8.5x11 in)</PresentationFormat>
  <Paragraphs>442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1_SFS Main</vt:lpstr>
      <vt:lpstr>SFS Side</vt:lpstr>
      <vt:lpstr>SFS Green</vt:lpstr>
      <vt:lpstr>SFS Main</vt:lpstr>
      <vt:lpstr>Activating collaboration</vt:lpstr>
      <vt:lpstr>Objectives for today</vt:lpstr>
      <vt:lpstr>About skills for success</vt:lpstr>
      <vt:lpstr>About Skills for Success</vt:lpstr>
      <vt:lpstr>About I4PL’s role in the initiative</vt:lpstr>
      <vt:lpstr>About Collaboration</vt:lpstr>
      <vt:lpstr>Collaboration in the research</vt:lpstr>
      <vt:lpstr>Collaboration</vt:lpstr>
      <vt:lpstr>Collaboration</vt:lpstr>
      <vt:lpstr>Collaboration proficiency levels</vt:lpstr>
      <vt:lpstr>When collaboration is needed</vt:lpstr>
      <vt:lpstr>How collaboration benefits…</vt:lpstr>
      <vt:lpstr>How collaboration benefits…</vt:lpstr>
      <vt:lpstr>Supporting Collaboration</vt:lpstr>
      <vt:lpstr>Supporting collaboration</vt:lpstr>
      <vt:lpstr>Supporting collaboration</vt:lpstr>
      <vt:lpstr>Developing Collaboration</vt:lpstr>
      <vt:lpstr>Collaboration in the research</vt:lpstr>
      <vt:lpstr>Collaboration</vt:lpstr>
      <vt:lpstr>Collaboration</vt:lpstr>
      <vt:lpstr>Collaboration</vt:lpstr>
      <vt:lpstr>Collaboration</vt:lpstr>
      <vt:lpstr>Collaboration</vt:lpstr>
      <vt:lpstr>Collaboration</vt:lpstr>
      <vt:lpstr>Collaboration</vt:lpstr>
      <vt:lpstr>Collaboration</vt:lpstr>
      <vt:lpstr>Collaboration</vt:lpstr>
      <vt:lpstr>Collaboration</vt:lpstr>
      <vt:lpstr>Collaboration</vt:lpstr>
      <vt:lpstr>Collaboration</vt:lpstr>
      <vt:lpstr>Skills for success resources</vt:lpstr>
      <vt:lpstr>Skills for Success Website</vt:lpstr>
      <vt:lpstr>Skills for success  badges</vt:lpstr>
      <vt:lpstr>Learning Provider badge</vt:lpstr>
      <vt:lpstr>Issuing badges to your learners</vt:lpstr>
      <vt:lpstr>Committing to Collaboration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Robin Martin</cp:lastModifiedBy>
  <cp:revision>8</cp:revision>
  <dcterms:created xsi:type="dcterms:W3CDTF">2015-09-10T04:09:14Z</dcterms:created>
  <dcterms:modified xsi:type="dcterms:W3CDTF">2025-03-05T21:53:05Z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0x010100FB3C18CD5A06CB46ADDF01043DA0AE6F</vt:lpwstr>
  </property>
  <property fmtid="{D5CDD505-2E9C-101B-9397-08002B2CF9AE}" pid="3" name="Order">
    <vt:r8>231200</vt:r8>
  </property>
  <property fmtid="{D5CDD505-2E9C-101B-9397-08002B2CF9AE}" pid="4" name="MediaServiceImageTags">
    <vt:lpwstr/>
  </property>
</Properties>
</file>